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Playfair Display"/>
      <p:regular r:id="rId51"/>
      <p:bold r:id="rId52"/>
      <p:italic r:id="rId53"/>
      <p:boldItalic r:id="rId54"/>
    </p:embeddedFon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fairDisplay-regular.fntdata"/><Relationship Id="rId50" Type="http://schemas.openxmlformats.org/officeDocument/2006/relationships/font" Target="fonts/Roboto-boldItalic.fntdata"/><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6.xml"/><Relationship Id="rId55" Type="http://schemas.openxmlformats.org/officeDocument/2006/relationships/font" Target="fonts/HelveticaNeue-regular.fntdata"/><Relationship Id="rId10" Type="http://schemas.openxmlformats.org/officeDocument/2006/relationships/slide" Target="slides/slide5.xml"/><Relationship Id="rId54" Type="http://schemas.openxmlformats.org/officeDocument/2006/relationships/font" Target="fonts/PlayfairDisplay-boldItalic.fntdata"/><Relationship Id="rId13" Type="http://schemas.openxmlformats.org/officeDocument/2006/relationships/slide" Target="slides/slide8.xml"/><Relationship Id="rId57" Type="http://schemas.openxmlformats.org/officeDocument/2006/relationships/font" Target="fonts/HelveticaNeue-italic.fntdata"/><Relationship Id="rId12" Type="http://schemas.openxmlformats.org/officeDocument/2006/relationships/slide" Target="slides/slide7.xml"/><Relationship Id="rId56"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aa2beee2d_0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8" name="Google Shape;68;g10aa2beee2d_0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be3712d78_0_14: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247" name="Google Shape;247;g10be3712d78_0_14: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d112c485c_1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264" name="Google Shape;264;g10d112c485c_1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d112c485c_1_45: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286" name="Google Shape;286;g10d112c485c_1_45: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d112c485c_1_68: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01" name="Google Shape;301;g10d112c485c_1_68: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be3712d78_1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19" name="Google Shape;319;g10be3712d78_1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be3712d78_1_15: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34" name="Google Shape;334;g10be3712d78_1_15: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f82b4ef35_4_5: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48" name="Google Shape;348;g10f82b4ef35_4_5: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f82b4ef35_4_26: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63" name="Google Shape;363;g10f82b4ef35_4_26: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d112c485c_2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78" name="Google Shape;378;g10d112c485c_2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d112c485c_2_18: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394" name="Google Shape;394;g10d112c485c_2_18: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be371310e_1_0:notes"/>
          <p:cNvSpPr txBox="1"/>
          <p:nvPr>
            <p:ph idx="1" type="body"/>
          </p:nvPr>
        </p:nvSpPr>
        <p:spPr>
          <a:xfrm>
            <a:off x="685583" y="4400004"/>
            <a:ext cx="5486700" cy="36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0be371310e_1_0:notes"/>
          <p:cNvSpPr/>
          <p:nvPr>
            <p:ph idx="2" type="sldImg"/>
          </p:nvPr>
        </p:nvSpPr>
        <p:spPr>
          <a:xfrm>
            <a:off x="2271659" y="1143642"/>
            <a:ext cx="23148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cc4f562f8_0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09" name="Google Shape;409;g10cc4f562f8_0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be3713069_0_1: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24" name="Google Shape;424;g10be3713069_0_1: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be371310e_0_6: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40" name="Google Shape;440;g10be371310e_0_6: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db559a071_0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55" name="Google Shape;455;g10db559a071_0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cc6428d98_1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72" name="Google Shape;472;g10cc6428d98_1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cc6428d98_1_14: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487" name="Google Shape;487;g10cc6428d98_1_14: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cc6428d98_1_29: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03" name="Google Shape;503;g10cc6428d98_1_29: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cc6428d98_1_43: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18" name="Google Shape;518;g10cc6428d98_1_43: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cc6428d98_1_57: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33" name="Google Shape;533;g10cc6428d98_1_57: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f5a7bb416_0_141: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48" name="Google Shape;548;g10f5a7bb416_0_141: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cbae1fc40_0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107" name="Google Shape;107;g10cbae1fc40_0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cc6428d98_1_71: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62" name="Google Shape;562;g10cc6428d98_1_71: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f5a7bb416_0_21: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79" name="Google Shape;579;g10f5a7bb416_0_21: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cc6428d98_1_9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596" name="Google Shape;596;g10cc6428d98_1_9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f5a7bb416_0_43: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12" name="Google Shape;612;g10f5a7bb416_0_43: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f5a7bb416_0_8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26" name="Google Shape;626;g10f5a7bb416_0_8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f5a7bb416_0_63: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40" name="Google Shape;640;g10f5a7bb416_0_63: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f5a7bb416_0_96: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55" name="Google Shape;655;g10f5a7bb416_0_96: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cc6428d98_1_108: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69" name="Google Shape;669;g10cc6428d98_1_108: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f5a7bb416_0_11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685" name="Google Shape;685;g10f5a7bb416_0_11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f5a7bb416_0_172: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701" name="Google Shape;701;g10f5a7bb416_0_172: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be371310e_1_107: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122" name="Google Shape;122;g10be371310e_1_107: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f5a7bb416_0_187: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716" name="Google Shape;716;g10f5a7bb416_0_187: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cc6428d98_1_123: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731" name="Google Shape;731;g10cc6428d98_1_123: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be371310e_1_72: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137" name="Google Shape;137;g10be371310e_1_72: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aa2beee2d_1_0: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176" name="Google Shape;176;g10aa2beee2d_1_0: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be371310e_1_85: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191" name="Google Shape;191;g10be371310e_1_85: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bae1fc40_2_578: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206" name="Google Shape;206;g10cbae1fc40_2_578: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f5a7bb416_0_157:notes"/>
          <p:cNvSpPr txBox="1"/>
          <p:nvPr>
            <p:ph idx="1" type="body"/>
          </p:nvPr>
        </p:nvSpPr>
        <p:spPr>
          <a:xfrm>
            <a:off x="685583" y="4400004"/>
            <a:ext cx="5486700" cy="3601500"/>
          </a:xfrm>
          <a:prstGeom prst="rect">
            <a:avLst/>
          </a:prstGeom>
          <a:noFill/>
          <a:ln>
            <a:noFill/>
          </a:ln>
        </p:spPr>
        <p:txBody>
          <a:bodyPr anchorCtr="0" anchor="t" bIns="22700" lIns="45425" spcFirstLastPara="1" rIns="45425" wrap="square" tIns="22700">
            <a:noAutofit/>
          </a:bodyPr>
          <a:lstStyle/>
          <a:p>
            <a:pPr indent="0" lvl="0" marL="0" rtl="0" algn="l">
              <a:lnSpc>
                <a:spcPct val="100000"/>
              </a:lnSpc>
              <a:spcBef>
                <a:spcPts val="0"/>
              </a:spcBef>
              <a:spcAft>
                <a:spcPts val="0"/>
              </a:spcAft>
              <a:buSzPts val="700"/>
              <a:buNone/>
            </a:pPr>
            <a:r>
              <a:t/>
            </a:r>
            <a:endParaRPr/>
          </a:p>
        </p:txBody>
      </p:sp>
      <p:sp>
        <p:nvSpPr>
          <p:cNvPr id="232" name="Google Shape;232;g10f5a7bb416_0_157:notes"/>
          <p:cNvSpPr/>
          <p:nvPr>
            <p:ph idx="2" type="sldImg"/>
          </p:nvPr>
        </p:nvSpPr>
        <p:spPr>
          <a:xfrm>
            <a:off x="2271658" y="1143641"/>
            <a:ext cx="23148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type="obj">
  <p:cSld name="OBJECT">
    <p:spTree>
      <p:nvGrpSpPr>
        <p:cNvPr id="50" name="Shape 50"/>
        <p:cNvGrpSpPr/>
        <p:nvPr/>
      </p:nvGrpSpPr>
      <p:grpSpPr>
        <a:xfrm>
          <a:off x="0" y="0"/>
          <a:ext cx="0" cy="0"/>
          <a:chOff x="0" y="0"/>
          <a:chExt cx="0" cy="0"/>
        </a:xfrm>
      </p:grpSpPr>
      <p:sp>
        <p:nvSpPr>
          <p:cNvPr id="51" name="Google Shape;51;p13"/>
          <p:cNvSpPr txBox="1"/>
          <p:nvPr>
            <p:ph idx="11" type="ftr"/>
          </p:nvPr>
        </p:nvSpPr>
        <p:spPr>
          <a:xfrm>
            <a:off x="3109133" y="4783224"/>
            <a:ext cx="2925900" cy="257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600"/>
              <a:buNone/>
              <a:defRPr sz="600"/>
            </a:lvl1pPr>
            <a:lvl2pPr lvl="1" rtl="0" algn="l">
              <a:lnSpc>
                <a:spcPct val="100000"/>
              </a:lnSpc>
              <a:spcBef>
                <a:spcPts val="0"/>
              </a:spcBef>
              <a:spcAft>
                <a:spcPts val="0"/>
              </a:spcAft>
              <a:buSzPts val="600"/>
              <a:buNone/>
              <a:defRPr sz="600"/>
            </a:lvl2pPr>
            <a:lvl3pPr lvl="2" rtl="0" algn="l">
              <a:lnSpc>
                <a:spcPct val="100000"/>
              </a:lnSpc>
              <a:spcBef>
                <a:spcPts val="0"/>
              </a:spcBef>
              <a:spcAft>
                <a:spcPts val="0"/>
              </a:spcAft>
              <a:buSzPts val="600"/>
              <a:buNone/>
              <a:defRPr sz="600"/>
            </a:lvl3pPr>
            <a:lvl4pPr lvl="3" rtl="0" algn="l">
              <a:lnSpc>
                <a:spcPct val="100000"/>
              </a:lnSpc>
              <a:spcBef>
                <a:spcPts val="0"/>
              </a:spcBef>
              <a:spcAft>
                <a:spcPts val="0"/>
              </a:spcAft>
              <a:buSzPts val="600"/>
              <a:buNone/>
              <a:defRPr sz="600"/>
            </a:lvl4pPr>
            <a:lvl5pPr lvl="4" rtl="0" algn="l">
              <a:lnSpc>
                <a:spcPct val="100000"/>
              </a:lnSpc>
              <a:spcBef>
                <a:spcPts val="0"/>
              </a:spcBef>
              <a:spcAft>
                <a:spcPts val="0"/>
              </a:spcAft>
              <a:buSzPts val="600"/>
              <a:buNone/>
              <a:defRPr sz="600"/>
            </a:lvl5pPr>
            <a:lvl6pPr lvl="5" rtl="0" algn="l">
              <a:lnSpc>
                <a:spcPct val="100000"/>
              </a:lnSpc>
              <a:spcBef>
                <a:spcPts val="0"/>
              </a:spcBef>
              <a:spcAft>
                <a:spcPts val="0"/>
              </a:spcAft>
              <a:buSzPts val="600"/>
              <a:buNone/>
              <a:defRPr sz="600"/>
            </a:lvl6pPr>
            <a:lvl7pPr lvl="6" rtl="0" algn="l">
              <a:lnSpc>
                <a:spcPct val="100000"/>
              </a:lnSpc>
              <a:spcBef>
                <a:spcPts val="0"/>
              </a:spcBef>
              <a:spcAft>
                <a:spcPts val="0"/>
              </a:spcAft>
              <a:buSzPts val="600"/>
              <a:buNone/>
              <a:defRPr sz="600"/>
            </a:lvl7pPr>
            <a:lvl8pPr lvl="7" rtl="0" algn="l">
              <a:lnSpc>
                <a:spcPct val="100000"/>
              </a:lnSpc>
              <a:spcBef>
                <a:spcPts val="0"/>
              </a:spcBef>
              <a:spcAft>
                <a:spcPts val="0"/>
              </a:spcAft>
              <a:buSzPts val="600"/>
              <a:buNone/>
              <a:defRPr sz="600"/>
            </a:lvl8pPr>
            <a:lvl9pPr lvl="8" rtl="0" algn="l">
              <a:lnSpc>
                <a:spcPct val="100000"/>
              </a:lnSpc>
              <a:spcBef>
                <a:spcPts val="0"/>
              </a:spcBef>
              <a:spcAft>
                <a:spcPts val="0"/>
              </a:spcAft>
              <a:buSzPts val="600"/>
              <a:buNone/>
              <a:defRPr sz="600"/>
            </a:lvl9pPr>
          </a:lstStyle>
          <a:p/>
        </p:txBody>
      </p:sp>
      <p:sp>
        <p:nvSpPr>
          <p:cNvPr id="52" name="Google Shape;52;p13"/>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600"/>
              <a:buNone/>
              <a:defRPr sz="600">
                <a:solidFill>
                  <a:srgbClr val="898989"/>
                </a:solidFill>
              </a:defRPr>
            </a:lvl1pPr>
            <a:lvl2pPr lvl="1" rtl="0" algn="l">
              <a:lnSpc>
                <a:spcPct val="100000"/>
              </a:lnSpc>
              <a:spcBef>
                <a:spcPts val="0"/>
              </a:spcBef>
              <a:spcAft>
                <a:spcPts val="0"/>
              </a:spcAft>
              <a:buSzPts val="600"/>
              <a:buNone/>
              <a:defRPr sz="600"/>
            </a:lvl2pPr>
            <a:lvl3pPr lvl="2" rtl="0" algn="l">
              <a:lnSpc>
                <a:spcPct val="100000"/>
              </a:lnSpc>
              <a:spcBef>
                <a:spcPts val="0"/>
              </a:spcBef>
              <a:spcAft>
                <a:spcPts val="0"/>
              </a:spcAft>
              <a:buSzPts val="600"/>
              <a:buNone/>
              <a:defRPr sz="600"/>
            </a:lvl3pPr>
            <a:lvl4pPr lvl="3" rtl="0" algn="l">
              <a:lnSpc>
                <a:spcPct val="100000"/>
              </a:lnSpc>
              <a:spcBef>
                <a:spcPts val="0"/>
              </a:spcBef>
              <a:spcAft>
                <a:spcPts val="0"/>
              </a:spcAft>
              <a:buSzPts val="600"/>
              <a:buNone/>
              <a:defRPr sz="600"/>
            </a:lvl4pPr>
            <a:lvl5pPr lvl="4" rtl="0" algn="l">
              <a:lnSpc>
                <a:spcPct val="100000"/>
              </a:lnSpc>
              <a:spcBef>
                <a:spcPts val="0"/>
              </a:spcBef>
              <a:spcAft>
                <a:spcPts val="0"/>
              </a:spcAft>
              <a:buSzPts val="600"/>
              <a:buNone/>
              <a:defRPr sz="600"/>
            </a:lvl5pPr>
            <a:lvl6pPr lvl="5" rtl="0" algn="l">
              <a:lnSpc>
                <a:spcPct val="100000"/>
              </a:lnSpc>
              <a:spcBef>
                <a:spcPts val="0"/>
              </a:spcBef>
              <a:spcAft>
                <a:spcPts val="0"/>
              </a:spcAft>
              <a:buSzPts val="600"/>
              <a:buNone/>
              <a:defRPr sz="600"/>
            </a:lvl6pPr>
            <a:lvl7pPr lvl="6" rtl="0" algn="l">
              <a:lnSpc>
                <a:spcPct val="100000"/>
              </a:lnSpc>
              <a:spcBef>
                <a:spcPts val="0"/>
              </a:spcBef>
              <a:spcAft>
                <a:spcPts val="0"/>
              </a:spcAft>
              <a:buSzPts val="600"/>
              <a:buNone/>
              <a:defRPr sz="600"/>
            </a:lvl7pPr>
            <a:lvl8pPr lvl="7" rtl="0" algn="l">
              <a:lnSpc>
                <a:spcPct val="100000"/>
              </a:lnSpc>
              <a:spcBef>
                <a:spcPts val="0"/>
              </a:spcBef>
              <a:spcAft>
                <a:spcPts val="0"/>
              </a:spcAft>
              <a:buSzPts val="600"/>
              <a:buNone/>
              <a:defRPr sz="600"/>
            </a:lvl8pPr>
            <a:lvl9pPr lvl="8" rtl="0" algn="l">
              <a:lnSpc>
                <a:spcPct val="100000"/>
              </a:lnSpc>
              <a:spcBef>
                <a:spcPts val="0"/>
              </a:spcBef>
              <a:spcAft>
                <a:spcPts val="0"/>
              </a:spcAft>
              <a:buSzPts val="600"/>
              <a:buNone/>
              <a:defRPr sz="600"/>
            </a:lvl9pPr>
          </a:lstStyle>
          <a:p/>
        </p:txBody>
      </p:sp>
      <p:sp>
        <p:nvSpPr>
          <p:cNvPr id="53" name="Google Shape;53;p1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OBJECT_1">
    <p:spTree>
      <p:nvGrpSpPr>
        <p:cNvPr id="54" name="Shape 54"/>
        <p:cNvGrpSpPr/>
        <p:nvPr/>
      </p:nvGrpSpPr>
      <p:grpSpPr>
        <a:xfrm>
          <a:off x="0" y="0"/>
          <a:ext cx="0" cy="0"/>
          <a:chOff x="0" y="0"/>
          <a:chExt cx="0" cy="0"/>
        </a:xfrm>
      </p:grpSpPr>
      <p:sp>
        <p:nvSpPr>
          <p:cNvPr id="55" name="Google Shape;55;p14"/>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rtl="0" algn="ctr">
              <a:lnSpc>
                <a:spcPct val="100000"/>
              </a:lnSpc>
              <a:spcBef>
                <a:spcPts val="0"/>
              </a:spcBef>
              <a:spcAft>
                <a:spcPts val="0"/>
              </a:spcAft>
              <a:buSzPts val="600"/>
              <a:buNone/>
              <a:defRPr/>
            </a:lvl2pPr>
            <a:lvl3pPr lvl="2" rtl="0" algn="ctr">
              <a:lnSpc>
                <a:spcPct val="100000"/>
              </a:lnSpc>
              <a:spcBef>
                <a:spcPts val="0"/>
              </a:spcBef>
              <a:spcAft>
                <a:spcPts val="0"/>
              </a:spcAft>
              <a:buSzPts val="600"/>
              <a:buNone/>
              <a:defRPr/>
            </a:lvl3pPr>
            <a:lvl4pPr lvl="3" rtl="0" algn="ctr">
              <a:lnSpc>
                <a:spcPct val="100000"/>
              </a:lnSpc>
              <a:spcBef>
                <a:spcPts val="0"/>
              </a:spcBef>
              <a:spcAft>
                <a:spcPts val="0"/>
              </a:spcAft>
              <a:buSzPts val="600"/>
              <a:buNone/>
              <a:defRPr/>
            </a:lvl4pPr>
            <a:lvl5pPr lvl="4" rtl="0" algn="ctr">
              <a:lnSpc>
                <a:spcPct val="100000"/>
              </a:lnSpc>
              <a:spcBef>
                <a:spcPts val="0"/>
              </a:spcBef>
              <a:spcAft>
                <a:spcPts val="0"/>
              </a:spcAft>
              <a:buSzPts val="600"/>
              <a:buNone/>
              <a:defRPr/>
            </a:lvl5pPr>
            <a:lvl6pPr lvl="5" rtl="0" algn="ctr">
              <a:lnSpc>
                <a:spcPct val="100000"/>
              </a:lnSpc>
              <a:spcBef>
                <a:spcPts val="0"/>
              </a:spcBef>
              <a:spcAft>
                <a:spcPts val="0"/>
              </a:spcAft>
              <a:buSzPts val="600"/>
              <a:buNone/>
              <a:defRPr/>
            </a:lvl6pPr>
            <a:lvl7pPr lvl="6" rtl="0" algn="ctr">
              <a:lnSpc>
                <a:spcPct val="100000"/>
              </a:lnSpc>
              <a:spcBef>
                <a:spcPts val="0"/>
              </a:spcBef>
              <a:spcAft>
                <a:spcPts val="0"/>
              </a:spcAft>
              <a:buSzPts val="600"/>
              <a:buNone/>
              <a:defRPr/>
            </a:lvl7pPr>
            <a:lvl8pPr lvl="7" rtl="0" algn="ctr">
              <a:lnSpc>
                <a:spcPct val="100000"/>
              </a:lnSpc>
              <a:spcBef>
                <a:spcPts val="0"/>
              </a:spcBef>
              <a:spcAft>
                <a:spcPts val="0"/>
              </a:spcAft>
              <a:buSzPts val="600"/>
              <a:buNone/>
              <a:defRPr/>
            </a:lvl8pPr>
            <a:lvl9pPr lvl="8" rtl="0" algn="ctr">
              <a:lnSpc>
                <a:spcPct val="100000"/>
              </a:lnSpc>
              <a:spcBef>
                <a:spcPts val="0"/>
              </a:spcBef>
              <a:spcAft>
                <a:spcPts val="0"/>
              </a:spcAft>
              <a:buSzPts val="600"/>
              <a:buNone/>
              <a:defRPr/>
            </a:lvl9pPr>
          </a:lstStyle>
          <a:p/>
        </p:txBody>
      </p:sp>
      <p:sp>
        <p:nvSpPr>
          <p:cNvPr id="56" name="Google Shape;56;p14"/>
          <p:cNvSpPr txBox="1"/>
          <p:nvPr>
            <p:ph idx="1" type="body"/>
          </p:nvPr>
        </p:nvSpPr>
        <p:spPr>
          <a:xfrm>
            <a:off x="1249141" y="1188406"/>
            <a:ext cx="6645900" cy="10332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200"/>
              </a:spcBef>
              <a:spcAft>
                <a:spcPts val="0"/>
              </a:spcAft>
              <a:buSzPts val="600"/>
              <a:buNone/>
              <a:defRPr b="0" i="0">
                <a:solidFill>
                  <a:schemeClr val="dk1"/>
                </a:solidFill>
              </a:defRPr>
            </a:lvl1pPr>
            <a:lvl2pPr indent="-228600" lvl="1" marL="914400" rtl="0" algn="l">
              <a:lnSpc>
                <a:spcPct val="100000"/>
              </a:lnSpc>
              <a:spcBef>
                <a:spcPts val="200"/>
              </a:spcBef>
              <a:spcAft>
                <a:spcPts val="0"/>
              </a:spcAft>
              <a:buSzPts val="600"/>
              <a:buNone/>
              <a:defRPr/>
            </a:lvl2pPr>
            <a:lvl3pPr indent="-228600" lvl="2" marL="1371600" rtl="0" algn="l">
              <a:lnSpc>
                <a:spcPct val="100000"/>
              </a:lnSpc>
              <a:spcBef>
                <a:spcPts val="200"/>
              </a:spcBef>
              <a:spcAft>
                <a:spcPts val="0"/>
              </a:spcAft>
              <a:buSzPts val="600"/>
              <a:buNone/>
              <a:defRPr/>
            </a:lvl3pPr>
            <a:lvl4pPr indent="-228600" lvl="3" marL="1828800" rtl="0" algn="l">
              <a:lnSpc>
                <a:spcPct val="100000"/>
              </a:lnSpc>
              <a:spcBef>
                <a:spcPts val="200"/>
              </a:spcBef>
              <a:spcAft>
                <a:spcPts val="0"/>
              </a:spcAft>
              <a:buSzPts val="600"/>
              <a:buNone/>
              <a:defRPr/>
            </a:lvl4pPr>
            <a:lvl5pPr indent="-228600" lvl="4" marL="2286000" rtl="0" algn="l">
              <a:lnSpc>
                <a:spcPct val="100000"/>
              </a:lnSpc>
              <a:spcBef>
                <a:spcPts val="200"/>
              </a:spcBef>
              <a:spcAft>
                <a:spcPts val="0"/>
              </a:spcAft>
              <a:buSzPts val="600"/>
              <a:buNone/>
              <a:defRPr/>
            </a:lvl5pPr>
            <a:lvl6pPr indent="-228600" lvl="5" marL="2743200" rtl="0" algn="l">
              <a:lnSpc>
                <a:spcPct val="100000"/>
              </a:lnSpc>
              <a:spcBef>
                <a:spcPts val="0"/>
              </a:spcBef>
              <a:spcAft>
                <a:spcPts val="0"/>
              </a:spcAft>
              <a:buSzPts val="600"/>
              <a:buNone/>
              <a:defRPr/>
            </a:lvl6pPr>
            <a:lvl7pPr indent="-228600" lvl="6" marL="3200400" rtl="0" algn="l">
              <a:lnSpc>
                <a:spcPct val="100000"/>
              </a:lnSpc>
              <a:spcBef>
                <a:spcPts val="0"/>
              </a:spcBef>
              <a:spcAft>
                <a:spcPts val="0"/>
              </a:spcAft>
              <a:buSzPts val="600"/>
              <a:buNone/>
              <a:defRPr/>
            </a:lvl7pPr>
            <a:lvl8pPr indent="-228600" lvl="7" marL="3657600" rtl="0" algn="l">
              <a:lnSpc>
                <a:spcPct val="100000"/>
              </a:lnSpc>
              <a:spcBef>
                <a:spcPts val="0"/>
              </a:spcBef>
              <a:spcAft>
                <a:spcPts val="0"/>
              </a:spcAft>
              <a:buSzPts val="600"/>
              <a:buNone/>
              <a:defRPr/>
            </a:lvl8pPr>
            <a:lvl9pPr indent="-228600" lvl="8" marL="4114800" rtl="0" algn="l">
              <a:lnSpc>
                <a:spcPct val="100000"/>
              </a:lnSpc>
              <a:spcBef>
                <a:spcPts val="0"/>
              </a:spcBef>
              <a:spcAft>
                <a:spcPts val="0"/>
              </a:spcAft>
              <a:buSzPts val="600"/>
              <a:buNone/>
              <a:defRPr/>
            </a:lvl9pPr>
          </a:lstStyle>
          <a:p/>
        </p:txBody>
      </p:sp>
      <p:sp>
        <p:nvSpPr>
          <p:cNvPr id="57" name="Google Shape;57;p14"/>
          <p:cNvSpPr txBox="1"/>
          <p:nvPr>
            <p:ph idx="11" type="ftr"/>
          </p:nvPr>
        </p:nvSpPr>
        <p:spPr>
          <a:xfrm>
            <a:off x="3109133" y="4783224"/>
            <a:ext cx="2925900" cy="257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600"/>
              <a:buNone/>
              <a:defRPr sz="600"/>
            </a:lvl1pPr>
            <a:lvl2pPr lvl="1" rtl="0" algn="l">
              <a:lnSpc>
                <a:spcPct val="100000"/>
              </a:lnSpc>
              <a:spcBef>
                <a:spcPts val="0"/>
              </a:spcBef>
              <a:spcAft>
                <a:spcPts val="0"/>
              </a:spcAft>
              <a:buSzPts val="600"/>
              <a:buNone/>
              <a:defRPr sz="600"/>
            </a:lvl2pPr>
            <a:lvl3pPr lvl="2" rtl="0" algn="l">
              <a:lnSpc>
                <a:spcPct val="100000"/>
              </a:lnSpc>
              <a:spcBef>
                <a:spcPts val="0"/>
              </a:spcBef>
              <a:spcAft>
                <a:spcPts val="0"/>
              </a:spcAft>
              <a:buSzPts val="600"/>
              <a:buNone/>
              <a:defRPr sz="600"/>
            </a:lvl3pPr>
            <a:lvl4pPr lvl="3" rtl="0" algn="l">
              <a:lnSpc>
                <a:spcPct val="100000"/>
              </a:lnSpc>
              <a:spcBef>
                <a:spcPts val="0"/>
              </a:spcBef>
              <a:spcAft>
                <a:spcPts val="0"/>
              </a:spcAft>
              <a:buSzPts val="600"/>
              <a:buNone/>
              <a:defRPr sz="600"/>
            </a:lvl4pPr>
            <a:lvl5pPr lvl="4" rtl="0" algn="l">
              <a:lnSpc>
                <a:spcPct val="100000"/>
              </a:lnSpc>
              <a:spcBef>
                <a:spcPts val="0"/>
              </a:spcBef>
              <a:spcAft>
                <a:spcPts val="0"/>
              </a:spcAft>
              <a:buSzPts val="600"/>
              <a:buNone/>
              <a:defRPr sz="600"/>
            </a:lvl5pPr>
            <a:lvl6pPr lvl="5" rtl="0" algn="l">
              <a:lnSpc>
                <a:spcPct val="100000"/>
              </a:lnSpc>
              <a:spcBef>
                <a:spcPts val="0"/>
              </a:spcBef>
              <a:spcAft>
                <a:spcPts val="0"/>
              </a:spcAft>
              <a:buSzPts val="600"/>
              <a:buNone/>
              <a:defRPr sz="600"/>
            </a:lvl6pPr>
            <a:lvl7pPr lvl="6" rtl="0" algn="l">
              <a:lnSpc>
                <a:spcPct val="100000"/>
              </a:lnSpc>
              <a:spcBef>
                <a:spcPts val="0"/>
              </a:spcBef>
              <a:spcAft>
                <a:spcPts val="0"/>
              </a:spcAft>
              <a:buSzPts val="600"/>
              <a:buNone/>
              <a:defRPr sz="600"/>
            </a:lvl7pPr>
            <a:lvl8pPr lvl="7" rtl="0" algn="l">
              <a:lnSpc>
                <a:spcPct val="100000"/>
              </a:lnSpc>
              <a:spcBef>
                <a:spcPts val="0"/>
              </a:spcBef>
              <a:spcAft>
                <a:spcPts val="0"/>
              </a:spcAft>
              <a:buSzPts val="600"/>
              <a:buNone/>
              <a:defRPr sz="600"/>
            </a:lvl8pPr>
            <a:lvl9pPr lvl="8" rtl="0" algn="l">
              <a:lnSpc>
                <a:spcPct val="100000"/>
              </a:lnSpc>
              <a:spcBef>
                <a:spcPts val="0"/>
              </a:spcBef>
              <a:spcAft>
                <a:spcPts val="0"/>
              </a:spcAft>
              <a:buSzPts val="600"/>
              <a:buNone/>
              <a:defRPr sz="600"/>
            </a:lvl9pPr>
          </a:lstStyle>
          <a:p/>
        </p:txBody>
      </p:sp>
      <p:sp>
        <p:nvSpPr>
          <p:cNvPr id="58" name="Google Shape;58;p14"/>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600"/>
              <a:buNone/>
              <a:defRPr sz="600">
                <a:solidFill>
                  <a:srgbClr val="898989"/>
                </a:solidFill>
              </a:defRPr>
            </a:lvl1pPr>
            <a:lvl2pPr lvl="1" rtl="0" algn="l">
              <a:lnSpc>
                <a:spcPct val="100000"/>
              </a:lnSpc>
              <a:spcBef>
                <a:spcPts val="0"/>
              </a:spcBef>
              <a:spcAft>
                <a:spcPts val="0"/>
              </a:spcAft>
              <a:buSzPts val="600"/>
              <a:buNone/>
              <a:defRPr sz="600"/>
            </a:lvl2pPr>
            <a:lvl3pPr lvl="2" rtl="0" algn="l">
              <a:lnSpc>
                <a:spcPct val="100000"/>
              </a:lnSpc>
              <a:spcBef>
                <a:spcPts val="0"/>
              </a:spcBef>
              <a:spcAft>
                <a:spcPts val="0"/>
              </a:spcAft>
              <a:buSzPts val="600"/>
              <a:buNone/>
              <a:defRPr sz="600"/>
            </a:lvl3pPr>
            <a:lvl4pPr lvl="3" rtl="0" algn="l">
              <a:lnSpc>
                <a:spcPct val="100000"/>
              </a:lnSpc>
              <a:spcBef>
                <a:spcPts val="0"/>
              </a:spcBef>
              <a:spcAft>
                <a:spcPts val="0"/>
              </a:spcAft>
              <a:buSzPts val="600"/>
              <a:buNone/>
              <a:defRPr sz="600"/>
            </a:lvl4pPr>
            <a:lvl5pPr lvl="4" rtl="0" algn="l">
              <a:lnSpc>
                <a:spcPct val="100000"/>
              </a:lnSpc>
              <a:spcBef>
                <a:spcPts val="0"/>
              </a:spcBef>
              <a:spcAft>
                <a:spcPts val="0"/>
              </a:spcAft>
              <a:buSzPts val="600"/>
              <a:buNone/>
              <a:defRPr sz="600"/>
            </a:lvl5pPr>
            <a:lvl6pPr lvl="5" rtl="0" algn="l">
              <a:lnSpc>
                <a:spcPct val="100000"/>
              </a:lnSpc>
              <a:spcBef>
                <a:spcPts val="0"/>
              </a:spcBef>
              <a:spcAft>
                <a:spcPts val="0"/>
              </a:spcAft>
              <a:buSzPts val="600"/>
              <a:buNone/>
              <a:defRPr sz="600"/>
            </a:lvl6pPr>
            <a:lvl7pPr lvl="6" rtl="0" algn="l">
              <a:lnSpc>
                <a:spcPct val="100000"/>
              </a:lnSpc>
              <a:spcBef>
                <a:spcPts val="0"/>
              </a:spcBef>
              <a:spcAft>
                <a:spcPts val="0"/>
              </a:spcAft>
              <a:buSzPts val="600"/>
              <a:buNone/>
              <a:defRPr sz="600"/>
            </a:lvl7pPr>
            <a:lvl8pPr lvl="7" rtl="0" algn="l">
              <a:lnSpc>
                <a:spcPct val="100000"/>
              </a:lnSpc>
              <a:spcBef>
                <a:spcPts val="0"/>
              </a:spcBef>
              <a:spcAft>
                <a:spcPts val="0"/>
              </a:spcAft>
              <a:buSzPts val="600"/>
              <a:buNone/>
              <a:defRPr sz="600"/>
            </a:lvl8pPr>
            <a:lvl9pPr lvl="8" rtl="0" algn="l">
              <a:lnSpc>
                <a:spcPct val="100000"/>
              </a:lnSpc>
              <a:spcBef>
                <a:spcPts val="0"/>
              </a:spcBef>
              <a:spcAft>
                <a:spcPts val="0"/>
              </a:spcAft>
              <a:buSzPts val="600"/>
              <a:buNone/>
              <a:defRPr sz="600"/>
            </a:lvl9pPr>
          </a:lstStyle>
          <a:p/>
        </p:txBody>
      </p:sp>
      <p:sp>
        <p:nvSpPr>
          <p:cNvPr id="59" name="Google Shape;59;p1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showMasterSp="0">
  <p:cSld name="Title and Content">
    <p:spTree>
      <p:nvGrpSpPr>
        <p:cNvPr id="60" name="Shape 60"/>
        <p:cNvGrpSpPr/>
        <p:nvPr/>
      </p:nvGrpSpPr>
      <p:grpSpPr>
        <a:xfrm>
          <a:off x="0" y="0"/>
          <a:ext cx="0" cy="0"/>
          <a:chOff x="0" y="0"/>
          <a:chExt cx="0" cy="0"/>
        </a:xfrm>
      </p:grpSpPr>
      <p:sp>
        <p:nvSpPr>
          <p:cNvPr id="61" name="Google Shape;61;p15"/>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800"/>
              <a:buNone/>
              <a:defRPr b="0" i="1" sz="1400">
                <a:solidFill>
                  <a:srgbClr val="422C75"/>
                </a:solidFill>
                <a:latin typeface="Playfair Display"/>
                <a:ea typeface="Playfair Display"/>
                <a:cs typeface="Playfair Display"/>
                <a:sym typeface="Playfair Display"/>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2" name="Google Shape;62;p15"/>
          <p:cNvSpPr txBox="1"/>
          <p:nvPr>
            <p:ph idx="1" type="body"/>
          </p:nvPr>
        </p:nvSpPr>
        <p:spPr>
          <a:xfrm>
            <a:off x="1249141" y="1188406"/>
            <a:ext cx="6645900" cy="1033200"/>
          </a:xfrm>
          <a:prstGeom prst="rect">
            <a:avLst/>
          </a:prstGeom>
          <a:noFill/>
          <a:ln>
            <a:noFill/>
          </a:ln>
        </p:spPr>
        <p:txBody>
          <a:bodyPr anchorCtr="0" anchor="t" bIns="0" lIns="0" spcFirstLastPara="1" rIns="0" wrap="square" tIns="0">
            <a:spAutoFit/>
          </a:bodyPr>
          <a:lstStyle>
            <a:lvl1pPr indent="-228600" lvl="0" marL="457200" rtl="0" algn="l">
              <a:spcBef>
                <a:spcPts val="200"/>
              </a:spcBef>
              <a:spcAft>
                <a:spcPts val="0"/>
              </a:spcAft>
              <a:buSzPts val="1800"/>
              <a:buNone/>
              <a:defRPr b="0" i="0">
                <a:solidFill>
                  <a:schemeClr val="dk1"/>
                </a:solidFill>
              </a:defRPr>
            </a:lvl1pPr>
            <a:lvl2pPr indent="-228600" lvl="1" marL="914400" rtl="0" algn="l">
              <a:spcBef>
                <a:spcPts val="200"/>
              </a:spcBef>
              <a:spcAft>
                <a:spcPts val="0"/>
              </a:spcAft>
              <a:buSzPts val="1400"/>
              <a:buNone/>
              <a:defRPr/>
            </a:lvl2pPr>
            <a:lvl3pPr indent="-228600" lvl="2" marL="1371600" rtl="0" algn="l">
              <a:spcBef>
                <a:spcPts val="200"/>
              </a:spcBef>
              <a:spcAft>
                <a:spcPts val="0"/>
              </a:spcAft>
              <a:buSzPts val="1400"/>
              <a:buNone/>
              <a:defRPr/>
            </a:lvl3pPr>
            <a:lvl4pPr indent="-228600" lvl="3" marL="1828800" rtl="0" algn="l">
              <a:spcBef>
                <a:spcPts val="200"/>
              </a:spcBef>
              <a:spcAft>
                <a:spcPts val="0"/>
              </a:spcAft>
              <a:buSzPts val="1400"/>
              <a:buNone/>
              <a:defRPr/>
            </a:lvl4pPr>
            <a:lvl5pPr indent="-228600" lvl="4" marL="2286000" rtl="0" algn="l">
              <a:spcBef>
                <a:spcPts val="20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63" name="Google Shape;63;p15"/>
          <p:cNvSpPr txBox="1"/>
          <p:nvPr>
            <p:ph idx="11" type="ftr"/>
          </p:nvPr>
        </p:nvSpPr>
        <p:spPr>
          <a:xfrm>
            <a:off x="3109133" y="4783224"/>
            <a:ext cx="2925900" cy="2577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600"/>
              <a:buNone/>
              <a:defRPr sz="600"/>
            </a:lvl1pPr>
            <a:lvl2pPr lvl="1" rtl="0" algn="l">
              <a:spcBef>
                <a:spcPts val="0"/>
              </a:spcBef>
              <a:spcAft>
                <a:spcPts val="0"/>
              </a:spcAft>
              <a:buSzPts val="600"/>
              <a:buNone/>
              <a:defRPr sz="600"/>
            </a:lvl2pPr>
            <a:lvl3pPr lvl="2" rtl="0" algn="l">
              <a:spcBef>
                <a:spcPts val="0"/>
              </a:spcBef>
              <a:spcAft>
                <a:spcPts val="0"/>
              </a:spcAft>
              <a:buSzPts val="600"/>
              <a:buNone/>
              <a:defRPr sz="600"/>
            </a:lvl3pPr>
            <a:lvl4pPr lvl="3" rtl="0" algn="l">
              <a:spcBef>
                <a:spcPts val="0"/>
              </a:spcBef>
              <a:spcAft>
                <a:spcPts val="0"/>
              </a:spcAft>
              <a:buSzPts val="600"/>
              <a:buNone/>
              <a:defRPr sz="600"/>
            </a:lvl4pPr>
            <a:lvl5pPr lvl="4" rtl="0" algn="l">
              <a:spcBef>
                <a:spcPts val="0"/>
              </a:spcBef>
              <a:spcAft>
                <a:spcPts val="0"/>
              </a:spcAft>
              <a:buSzPts val="600"/>
              <a:buNone/>
              <a:defRPr sz="600"/>
            </a:lvl5pPr>
            <a:lvl6pPr lvl="5" rtl="0" algn="l">
              <a:spcBef>
                <a:spcPts val="0"/>
              </a:spcBef>
              <a:spcAft>
                <a:spcPts val="0"/>
              </a:spcAft>
              <a:buSzPts val="600"/>
              <a:buNone/>
              <a:defRPr sz="600"/>
            </a:lvl6pPr>
            <a:lvl7pPr lvl="6" rtl="0" algn="l">
              <a:spcBef>
                <a:spcPts val="0"/>
              </a:spcBef>
              <a:spcAft>
                <a:spcPts val="0"/>
              </a:spcAft>
              <a:buSzPts val="600"/>
              <a:buNone/>
              <a:defRPr sz="600"/>
            </a:lvl7pPr>
            <a:lvl8pPr lvl="7" rtl="0" algn="l">
              <a:spcBef>
                <a:spcPts val="0"/>
              </a:spcBef>
              <a:spcAft>
                <a:spcPts val="0"/>
              </a:spcAft>
              <a:buSzPts val="600"/>
              <a:buNone/>
              <a:defRPr sz="600"/>
            </a:lvl8pPr>
            <a:lvl9pPr lvl="8" rtl="0" algn="l">
              <a:spcBef>
                <a:spcPts val="0"/>
              </a:spcBef>
              <a:spcAft>
                <a:spcPts val="0"/>
              </a:spcAft>
              <a:buSzPts val="600"/>
              <a:buNone/>
              <a:defRPr sz="600"/>
            </a:lvl9pPr>
          </a:lstStyle>
          <a:p/>
        </p:txBody>
      </p:sp>
      <p:sp>
        <p:nvSpPr>
          <p:cNvPr id="64" name="Google Shape;64;p15"/>
          <p:cNvSpPr txBox="1"/>
          <p:nvPr>
            <p:ph idx="10" type="dt"/>
          </p:nvPr>
        </p:nvSpPr>
        <p:spPr>
          <a:xfrm>
            <a:off x="457056" y="4783224"/>
            <a:ext cx="21033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600"/>
              <a:buNone/>
              <a:defRPr sz="600"/>
            </a:lvl1pPr>
            <a:lvl2pPr lvl="1" rtl="0" algn="l">
              <a:spcBef>
                <a:spcPts val="0"/>
              </a:spcBef>
              <a:spcAft>
                <a:spcPts val="0"/>
              </a:spcAft>
              <a:buSzPts val="600"/>
              <a:buNone/>
              <a:defRPr sz="600"/>
            </a:lvl2pPr>
            <a:lvl3pPr lvl="2" rtl="0" algn="l">
              <a:spcBef>
                <a:spcPts val="0"/>
              </a:spcBef>
              <a:spcAft>
                <a:spcPts val="0"/>
              </a:spcAft>
              <a:buSzPts val="600"/>
              <a:buNone/>
              <a:defRPr sz="600"/>
            </a:lvl3pPr>
            <a:lvl4pPr lvl="3" rtl="0" algn="l">
              <a:spcBef>
                <a:spcPts val="0"/>
              </a:spcBef>
              <a:spcAft>
                <a:spcPts val="0"/>
              </a:spcAft>
              <a:buSzPts val="600"/>
              <a:buNone/>
              <a:defRPr sz="600"/>
            </a:lvl4pPr>
            <a:lvl5pPr lvl="4" rtl="0" algn="l">
              <a:spcBef>
                <a:spcPts val="0"/>
              </a:spcBef>
              <a:spcAft>
                <a:spcPts val="0"/>
              </a:spcAft>
              <a:buSzPts val="600"/>
              <a:buNone/>
              <a:defRPr sz="600"/>
            </a:lvl5pPr>
            <a:lvl6pPr lvl="5" rtl="0" algn="l">
              <a:spcBef>
                <a:spcPts val="0"/>
              </a:spcBef>
              <a:spcAft>
                <a:spcPts val="0"/>
              </a:spcAft>
              <a:buSzPts val="600"/>
              <a:buNone/>
              <a:defRPr sz="600"/>
            </a:lvl6pPr>
            <a:lvl7pPr lvl="6" rtl="0" algn="l">
              <a:spcBef>
                <a:spcPts val="0"/>
              </a:spcBef>
              <a:spcAft>
                <a:spcPts val="0"/>
              </a:spcAft>
              <a:buSzPts val="600"/>
              <a:buNone/>
              <a:defRPr sz="600"/>
            </a:lvl7pPr>
            <a:lvl8pPr lvl="7" rtl="0" algn="l">
              <a:spcBef>
                <a:spcPts val="0"/>
              </a:spcBef>
              <a:spcAft>
                <a:spcPts val="0"/>
              </a:spcAft>
              <a:buSzPts val="600"/>
              <a:buNone/>
              <a:defRPr sz="600"/>
            </a:lvl8pPr>
            <a:lvl9pPr lvl="8" rtl="0" algn="l">
              <a:spcBef>
                <a:spcPts val="0"/>
              </a:spcBef>
              <a:spcAft>
                <a:spcPts val="0"/>
              </a:spcAft>
              <a:buSzPts val="600"/>
              <a:buNone/>
              <a:defRPr sz="600"/>
            </a:lvl9pPr>
          </a:lstStyle>
          <a:p/>
        </p:txBody>
      </p:sp>
      <p:sp>
        <p:nvSpPr>
          <p:cNvPr id="65" name="Google Shape;65;p15"/>
          <p:cNvSpPr txBox="1"/>
          <p:nvPr>
            <p:ph idx="12" type="sldNum"/>
          </p:nvPr>
        </p:nvSpPr>
        <p:spPr>
          <a:xfrm>
            <a:off x="6583622" y="4783224"/>
            <a:ext cx="2103300" cy="153900"/>
          </a:xfrm>
          <a:prstGeom prst="rect">
            <a:avLst/>
          </a:prstGeom>
          <a:noFill/>
          <a:ln>
            <a:noFill/>
          </a:ln>
        </p:spPr>
        <p:txBody>
          <a:bodyPr anchorCtr="0" anchor="t" bIns="0" lIns="0" spcFirstLastPara="1" rIns="0" wrap="square" tIns="0">
            <a:spAutoFit/>
          </a:bodyPr>
          <a:lstStyle>
            <a:lvl1pPr indent="0" lvl="0" marL="0" marR="0" rtl="0" algn="r">
              <a:spcBef>
                <a:spcPts val="0"/>
              </a:spcBef>
              <a:spcAft>
                <a:spcPts val="0"/>
              </a:spcAft>
              <a:buNone/>
              <a:defRPr>
                <a:solidFill>
                  <a:srgbClr val="898989"/>
                </a:solidFill>
                <a:latin typeface="Calibri"/>
                <a:ea typeface="Calibri"/>
                <a:cs typeface="Calibri"/>
                <a:sym typeface="Calibri"/>
              </a:defRPr>
            </a:lvl1pPr>
            <a:lvl2pPr indent="0" lvl="1" marL="0" marR="0" rtl="0" algn="r">
              <a:spcBef>
                <a:spcPts val="0"/>
              </a:spcBef>
              <a:spcAft>
                <a:spcPts val="0"/>
              </a:spcAft>
              <a:buNone/>
              <a:defRPr>
                <a:solidFill>
                  <a:srgbClr val="898989"/>
                </a:solidFill>
                <a:latin typeface="Calibri"/>
                <a:ea typeface="Calibri"/>
                <a:cs typeface="Calibri"/>
                <a:sym typeface="Calibri"/>
              </a:defRPr>
            </a:lvl2pPr>
            <a:lvl3pPr indent="0" lvl="2" marL="0" marR="0" rtl="0" algn="r">
              <a:spcBef>
                <a:spcPts val="0"/>
              </a:spcBef>
              <a:spcAft>
                <a:spcPts val="0"/>
              </a:spcAft>
              <a:buNone/>
              <a:defRPr>
                <a:solidFill>
                  <a:srgbClr val="898989"/>
                </a:solidFill>
                <a:latin typeface="Calibri"/>
                <a:ea typeface="Calibri"/>
                <a:cs typeface="Calibri"/>
                <a:sym typeface="Calibri"/>
              </a:defRPr>
            </a:lvl3pPr>
            <a:lvl4pPr indent="0" lvl="3" marL="0" marR="0" rtl="0" algn="r">
              <a:spcBef>
                <a:spcPts val="0"/>
              </a:spcBef>
              <a:spcAft>
                <a:spcPts val="0"/>
              </a:spcAft>
              <a:buNone/>
              <a:defRPr>
                <a:solidFill>
                  <a:srgbClr val="898989"/>
                </a:solidFill>
                <a:latin typeface="Calibri"/>
                <a:ea typeface="Calibri"/>
                <a:cs typeface="Calibri"/>
                <a:sym typeface="Calibri"/>
              </a:defRPr>
            </a:lvl4pPr>
            <a:lvl5pPr indent="0" lvl="4" marL="0" marR="0" rtl="0" algn="r">
              <a:spcBef>
                <a:spcPts val="0"/>
              </a:spcBef>
              <a:spcAft>
                <a:spcPts val="0"/>
              </a:spcAft>
              <a:buNone/>
              <a:defRPr>
                <a:solidFill>
                  <a:srgbClr val="898989"/>
                </a:solidFill>
                <a:latin typeface="Calibri"/>
                <a:ea typeface="Calibri"/>
                <a:cs typeface="Calibri"/>
                <a:sym typeface="Calibri"/>
              </a:defRPr>
            </a:lvl5pPr>
            <a:lvl6pPr indent="0" lvl="5" marL="0" marR="0" rtl="0" algn="r">
              <a:spcBef>
                <a:spcPts val="0"/>
              </a:spcBef>
              <a:spcAft>
                <a:spcPts val="0"/>
              </a:spcAft>
              <a:buNone/>
              <a:defRPr>
                <a:solidFill>
                  <a:srgbClr val="898989"/>
                </a:solidFill>
                <a:latin typeface="Calibri"/>
                <a:ea typeface="Calibri"/>
                <a:cs typeface="Calibri"/>
                <a:sym typeface="Calibri"/>
              </a:defRPr>
            </a:lvl6pPr>
            <a:lvl7pPr indent="0" lvl="6" marL="0" marR="0" rtl="0" algn="r">
              <a:spcBef>
                <a:spcPts val="0"/>
              </a:spcBef>
              <a:spcAft>
                <a:spcPts val="0"/>
              </a:spcAft>
              <a:buNone/>
              <a:defRPr>
                <a:solidFill>
                  <a:srgbClr val="898989"/>
                </a:solidFill>
                <a:latin typeface="Calibri"/>
                <a:ea typeface="Calibri"/>
                <a:cs typeface="Calibri"/>
                <a:sym typeface="Calibri"/>
              </a:defRPr>
            </a:lvl7pPr>
            <a:lvl8pPr indent="0" lvl="7" marL="0" marR="0" rtl="0" algn="r">
              <a:spcBef>
                <a:spcPts val="0"/>
              </a:spcBef>
              <a:spcAft>
                <a:spcPts val="0"/>
              </a:spcAft>
              <a:buNone/>
              <a:defRPr>
                <a:solidFill>
                  <a:srgbClr val="898989"/>
                </a:solidFill>
                <a:latin typeface="Calibri"/>
                <a:ea typeface="Calibri"/>
                <a:cs typeface="Calibri"/>
                <a:sym typeface="Calibri"/>
              </a:defRPr>
            </a:lvl8pPr>
            <a:lvl9pPr indent="0" lvl="8" marL="0" marR="0" rtl="0" algn="r">
              <a:spcBef>
                <a:spcPts val="0"/>
              </a:spcBef>
              <a:spcAft>
                <a:spcPts val="0"/>
              </a:spcAft>
              <a:buNone/>
              <a:defRPr>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11" Type="http://schemas.openxmlformats.org/officeDocument/2006/relationships/image" Target="../media/image2.gif"/><Relationship Id="rId10"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6.gif"/><Relationship Id="rId5" Type="http://schemas.openxmlformats.org/officeDocument/2006/relationships/image" Target="../media/image14.gif"/><Relationship Id="rId6" Type="http://schemas.openxmlformats.org/officeDocument/2006/relationships/image" Target="../media/image18.gif"/><Relationship Id="rId7" Type="http://schemas.openxmlformats.org/officeDocument/2006/relationships/image" Target="../media/image16.gif"/><Relationship Id="rId8"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hyperlink" Target="https://www.educative.io/edpresso/what-is-the-des-algorithm" TargetMode="External"/><Relationship Id="rId5" Type="http://schemas.openxmlformats.org/officeDocument/2006/relationships/image" Target="../media/image51.jp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8.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60.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68.png"/><Relationship Id="rId5"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5.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sp>
        <p:nvSpPr>
          <p:cNvPr id="70" name="Google Shape;70;p16"/>
          <p:cNvSpPr txBox="1"/>
          <p:nvPr/>
        </p:nvSpPr>
        <p:spPr>
          <a:xfrm>
            <a:off x="0" y="7220"/>
            <a:ext cx="9144000" cy="5198400"/>
          </a:xfrm>
          <a:prstGeom prst="rect">
            <a:avLst/>
          </a:prstGeom>
          <a:solidFill>
            <a:schemeClr val="lt1">
              <a:alpha val="9765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1" name="Google Shape;71;p16"/>
          <p:cNvSpPr txBox="1"/>
          <p:nvPr/>
        </p:nvSpPr>
        <p:spPr>
          <a:xfrm>
            <a:off x="1140834" y="1974608"/>
            <a:ext cx="7715700" cy="1390500"/>
          </a:xfrm>
          <a:prstGeom prst="rect">
            <a:avLst/>
          </a:prstGeom>
          <a:noFill/>
          <a:ln>
            <a:noFill/>
          </a:ln>
        </p:spPr>
        <p:txBody>
          <a:bodyPr anchorCtr="0" anchor="t" bIns="0" lIns="0" spcFirstLastPara="1" rIns="0" wrap="square" tIns="5200">
            <a:spAutoFit/>
          </a:bodyPr>
          <a:lstStyle/>
          <a:p>
            <a:pPr indent="0" lvl="0" marL="0" marR="0" rtl="0" algn="ctr">
              <a:lnSpc>
                <a:spcPct val="100000"/>
              </a:lnSpc>
              <a:spcBef>
                <a:spcPts val="0"/>
              </a:spcBef>
              <a:spcAft>
                <a:spcPts val="0"/>
              </a:spcAft>
              <a:buClr>
                <a:srgbClr val="005893"/>
              </a:buClr>
              <a:buSzPts val="4500"/>
              <a:buFont typeface="Helvetica Neue"/>
              <a:buNone/>
            </a:pPr>
            <a:r>
              <a:rPr b="1" lang="en" sz="4500">
                <a:solidFill>
                  <a:srgbClr val="005893"/>
                </a:solidFill>
                <a:latin typeface="Helvetica Neue"/>
                <a:ea typeface="Helvetica Neue"/>
                <a:cs typeface="Helvetica Neue"/>
                <a:sym typeface="Helvetica Neue"/>
              </a:rPr>
              <a:t>Discrete Mathematics in Network Security Protocols</a:t>
            </a:r>
            <a:r>
              <a:rPr b="1" i="0" lang="en" sz="4500" u="none" cap="none" strike="noStrike">
                <a:solidFill>
                  <a:srgbClr val="005893"/>
                </a:solidFill>
                <a:latin typeface="Helvetica Neue"/>
                <a:ea typeface="Helvetica Neue"/>
                <a:cs typeface="Helvetica Neue"/>
                <a:sym typeface="Helvetica Neue"/>
              </a:rPr>
              <a:t> </a:t>
            </a:r>
            <a:endParaRPr b="0" i="0" sz="600" u="none" cap="none" strike="noStrike">
              <a:solidFill>
                <a:srgbClr val="000000"/>
              </a:solidFill>
              <a:latin typeface="Arial"/>
              <a:ea typeface="Arial"/>
              <a:cs typeface="Arial"/>
              <a:sym typeface="Arial"/>
            </a:endParaRPr>
          </a:p>
        </p:txBody>
      </p:sp>
      <p:sp>
        <p:nvSpPr>
          <p:cNvPr id="72" name="Google Shape;72;p16"/>
          <p:cNvSpPr/>
          <p:nvPr/>
        </p:nvSpPr>
        <p:spPr>
          <a:xfrm>
            <a:off x="-2888" y="7220"/>
            <a:ext cx="4257387" cy="2952401"/>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 name="Google Shape;73;p16"/>
          <p:cNvSpPr txBox="1"/>
          <p:nvPr/>
        </p:nvSpPr>
        <p:spPr>
          <a:xfrm>
            <a:off x="214448" y="189163"/>
            <a:ext cx="839700" cy="837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4" name="Google Shape;74;p16"/>
          <p:cNvSpPr txBox="1"/>
          <p:nvPr/>
        </p:nvSpPr>
        <p:spPr>
          <a:xfrm>
            <a:off x="2548825" y="607921"/>
            <a:ext cx="66600" cy="67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5" name="Google Shape;75;p16"/>
          <p:cNvSpPr txBox="1"/>
          <p:nvPr/>
        </p:nvSpPr>
        <p:spPr>
          <a:xfrm>
            <a:off x="1140834" y="327786"/>
            <a:ext cx="1732800" cy="625800"/>
          </a:xfrm>
          <a:prstGeom prst="rect">
            <a:avLst/>
          </a:prstGeom>
          <a:noFill/>
          <a:ln>
            <a:noFill/>
          </a:ln>
        </p:spPr>
        <p:txBody>
          <a:bodyPr anchorCtr="0" anchor="t" bIns="0" lIns="0" spcFirstLastPara="1" rIns="0" wrap="square" tIns="6050">
            <a:spAutoFit/>
          </a:bodyPr>
          <a:lstStyle/>
          <a:p>
            <a:pPr indent="0" lvl="0" marL="0" marR="0" rtl="0" algn="l">
              <a:lnSpc>
                <a:spcPct val="111904"/>
              </a:lnSpc>
              <a:spcBef>
                <a:spcPts val="0"/>
              </a:spcBef>
              <a:spcAft>
                <a:spcPts val="0"/>
              </a:spcAft>
              <a:buClr>
                <a:srgbClr val="FFFFFF"/>
              </a:buClr>
              <a:buSzPts val="1900"/>
              <a:buFont typeface="Helvetica Neue"/>
              <a:buNone/>
            </a:pPr>
            <a:r>
              <a:rPr b="1" i="0" lang="en" sz="1900" u="none" cap="none" strike="noStrike">
                <a:solidFill>
                  <a:srgbClr val="FFFFFF"/>
                </a:solidFill>
                <a:latin typeface="Helvetica Neue"/>
                <a:ea typeface="Helvetica Neue"/>
                <a:cs typeface="Helvetica Neue"/>
                <a:sym typeface="Helvetica Neue"/>
              </a:rPr>
              <a:t>RV College of </a:t>
            </a:r>
            <a:endParaRPr b="0" i="0" sz="600" u="none" cap="none" strike="noStrike">
              <a:solidFill>
                <a:srgbClr val="000000"/>
              </a:solidFill>
              <a:latin typeface="Arial"/>
              <a:ea typeface="Arial"/>
              <a:cs typeface="Arial"/>
              <a:sym typeface="Arial"/>
            </a:endParaRPr>
          </a:p>
          <a:p>
            <a:pPr indent="0" lvl="0" marL="0" marR="0" rtl="0" algn="l">
              <a:lnSpc>
                <a:spcPct val="111904"/>
              </a:lnSpc>
              <a:spcBef>
                <a:spcPts val="0"/>
              </a:spcBef>
              <a:spcAft>
                <a:spcPts val="0"/>
              </a:spcAft>
              <a:buClr>
                <a:srgbClr val="FFFFFF"/>
              </a:buClr>
              <a:buSzPts val="1900"/>
              <a:buFont typeface="Helvetica Neue"/>
              <a:buNone/>
            </a:pPr>
            <a:r>
              <a:rPr b="1" i="0" lang="en" sz="1900" u="none" cap="none" strike="noStrike">
                <a:solidFill>
                  <a:srgbClr val="FFFFFF"/>
                </a:solidFill>
                <a:latin typeface="Helvetica Neue"/>
                <a:ea typeface="Helvetica Neue"/>
                <a:cs typeface="Helvetica Neue"/>
                <a:sym typeface="Helvetica Neue"/>
              </a:rPr>
              <a:t>Engineering</a:t>
            </a:r>
            <a:endParaRPr b="0" i="0" sz="600" u="none" cap="none" strike="noStrike">
              <a:solidFill>
                <a:srgbClr val="000000"/>
              </a:solidFill>
              <a:latin typeface="Arial"/>
              <a:ea typeface="Arial"/>
              <a:cs typeface="Arial"/>
              <a:sym typeface="Arial"/>
            </a:endParaRPr>
          </a:p>
        </p:txBody>
      </p:sp>
      <p:sp>
        <p:nvSpPr>
          <p:cNvPr id="76" name="Google Shape;76;p16"/>
          <p:cNvSpPr txBox="1"/>
          <p:nvPr/>
        </p:nvSpPr>
        <p:spPr>
          <a:xfrm>
            <a:off x="7122528" y="189175"/>
            <a:ext cx="1968300" cy="221400"/>
          </a:xfrm>
          <a:prstGeom prst="rect">
            <a:avLst/>
          </a:prstGeom>
          <a:noFill/>
          <a:ln>
            <a:noFill/>
          </a:ln>
        </p:spPr>
        <p:txBody>
          <a:bodyPr anchorCtr="0" anchor="t" bIns="0" lIns="0" spcFirstLastPara="1" rIns="0" wrap="square" tIns="5775">
            <a:spAutoFit/>
          </a:bodyPr>
          <a:lstStyle/>
          <a:p>
            <a:pPr indent="0" lvl="0" marL="0" marR="0" rtl="0" algn="l">
              <a:lnSpc>
                <a:spcPct val="100000"/>
              </a:lnSpc>
              <a:spcBef>
                <a:spcPts val="0"/>
              </a:spcBef>
              <a:spcAft>
                <a:spcPts val="0"/>
              </a:spcAft>
              <a:buClr>
                <a:srgbClr val="422C75"/>
              </a:buClr>
              <a:buSzPts val="1400"/>
              <a:buFont typeface="Playfair Display"/>
              <a:buNone/>
            </a:pPr>
            <a:r>
              <a:rPr b="0" i="1" lang="en" sz="1400" u="none" cap="none" strike="noStrike">
                <a:solidFill>
                  <a:srgbClr val="422C75"/>
                </a:solidFill>
                <a:latin typeface="Playfair Display"/>
                <a:ea typeface="Playfair Display"/>
                <a:cs typeface="Playfair Display"/>
                <a:sym typeface="Playfair Display"/>
              </a:rPr>
              <a:t>Go, change the world</a:t>
            </a:r>
            <a:endParaRPr b="0" i="0" sz="600" u="none" cap="none" strike="noStrike">
              <a:solidFill>
                <a:srgbClr val="000000"/>
              </a:solidFill>
              <a:latin typeface="Arial"/>
              <a:ea typeface="Arial"/>
              <a:cs typeface="Arial"/>
              <a:sym typeface="Arial"/>
            </a:endParaRPr>
          </a:p>
        </p:txBody>
      </p:sp>
      <p:sp>
        <p:nvSpPr>
          <p:cNvPr id="77" name="Google Shape;77;p1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48" name="Shape 248"/>
        <p:cNvGrpSpPr/>
        <p:nvPr/>
      </p:nvGrpSpPr>
      <p:grpSpPr>
        <a:xfrm>
          <a:off x="0" y="0"/>
          <a:ext cx="0" cy="0"/>
          <a:chOff x="0" y="0"/>
          <a:chExt cx="0" cy="0"/>
        </a:xfrm>
      </p:grpSpPr>
      <p:sp>
        <p:nvSpPr>
          <p:cNvPr id="249" name="Google Shape;249;p25"/>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0" name="Google Shape;250;p2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1" name="Google Shape;251;p2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2" name="Google Shape;252;p2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3" name="Google Shape;253;p2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54" name="Google Shape;254;p2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255" name="Google Shape;255;p2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56" name="Google Shape;256;p2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57" name="Google Shape;257;p25"/>
          <p:cNvSpPr txBox="1"/>
          <p:nvPr/>
        </p:nvSpPr>
        <p:spPr>
          <a:xfrm>
            <a:off x="458488" y="892675"/>
            <a:ext cx="8430000" cy="1680300"/>
          </a:xfrm>
          <a:prstGeom prst="rect">
            <a:avLst/>
          </a:prstGeom>
          <a:noFill/>
          <a:ln>
            <a:noFill/>
          </a:ln>
        </p:spPr>
        <p:txBody>
          <a:bodyPr anchorCtr="0" anchor="t" bIns="41575" lIns="41575" spcFirstLastPara="1" rIns="41575" wrap="square" tIns="41575">
            <a:spAutoFit/>
          </a:bodyPr>
          <a:lstStyle/>
          <a:p>
            <a:pPr indent="-177800" lvl="0" marL="203200" marR="0" rtl="0" algn="l">
              <a:lnSpc>
                <a:spcPct val="100000"/>
              </a:lnSpc>
              <a:spcBef>
                <a:spcPts val="0"/>
              </a:spcBef>
              <a:spcAft>
                <a:spcPts val="0"/>
              </a:spcAft>
              <a:buClr>
                <a:schemeClr val="dk1"/>
              </a:buClr>
              <a:buSzPts val="1200"/>
              <a:buFont typeface="Arial"/>
              <a:buChar char="●"/>
            </a:pPr>
            <a:r>
              <a:rPr lang="en" sz="1200">
                <a:solidFill>
                  <a:srgbClr val="202122"/>
                </a:solidFill>
                <a:highlight>
                  <a:srgbClr val="FFFFFF"/>
                </a:highlight>
              </a:rPr>
              <a:t>Modular arithmetic is the system of arithmetic for integers which involves </a:t>
            </a:r>
            <a:r>
              <a:rPr lang="en" sz="1200">
                <a:solidFill>
                  <a:srgbClr val="202122"/>
                </a:solidFill>
                <a:highlight>
                  <a:srgbClr val="FFFFFF"/>
                </a:highlight>
              </a:rPr>
              <a:t>expressing numbers in terms of their remainders.</a:t>
            </a:r>
            <a:endParaRPr sz="1200">
              <a:solidFill>
                <a:srgbClr val="202122"/>
              </a:solidFill>
              <a:highlight>
                <a:srgbClr val="FFFFFF"/>
              </a:highlight>
            </a:endParaRPr>
          </a:p>
          <a:p>
            <a:pPr indent="0" lvl="0" marL="203200" marR="0" rtl="0" algn="l">
              <a:lnSpc>
                <a:spcPct val="100000"/>
              </a:lnSpc>
              <a:spcBef>
                <a:spcPts val="0"/>
              </a:spcBef>
              <a:spcAft>
                <a:spcPts val="0"/>
              </a:spcAft>
              <a:buNone/>
            </a:pPr>
            <a:r>
              <a:t/>
            </a:r>
            <a:endParaRPr sz="1200">
              <a:solidFill>
                <a:srgbClr val="202122"/>
              </a:solidFill>
              <a:highlight>
                <a:srgbClr val="FFFFFF"/>
              </a:highlight>
            </a:endParaRPr>
          </a:p>
          <a:p>
            <a:pPr indent="-177800" lvl="0" marL="203200" rtl="0" algn="l">
              <a:lnSpc>
                <a:spcPct val="120000"/>
              </a:lnSpc>
              <a:spcBef>
                <a:spcPts val="0"/>
              </a:spcBef>
              <a:spcAft>
                <a:spcPts val="0"/>
              </a:spcAft>
              <a:buClr>
                <a:srgbClr val="202122"/>
              </a:buClr>
              <a:buSzPts val="1200"/>
              <a:buChar char="●"/>
            </a:pPr>
            <a:r>
              <a:rPr lang="en" sz="1200">
                <a:solidFill>
                  <a:srgbClr val="202122"/>
                </a:solidFill>
                <a:highlight>
                  <a:srgbClr val="FFFFFF"/>
                </a:highlight>
              </a:rPr>
              <a:t>For a positive integer n, the integers a and b are congruent mod n if their remainder when divided by n are the same</a:t>
            </a:r>
            <a:endParaRPr sz="1200">
              <a:solidFill>
                <a:srgbClr val="202122"/>
              </a:solidFill>
              <a:highlight>
                <a:srgbClr val="FFFFFF"/>
              </a:highlight>
            </a:endParaRPr>
          </a:p>
          <a:p>
            <a:pPr indent="-177800" lvl="0" marL="203200" rtl="0" algn="l">
              <a:lnSpc>
                <a:spcPct val="120000"/>
              </a:lnSpc>
              <a:spcBef>
                <a:spcPts val="0"/>
              </a:spcBef>
              <a:spcAft>
                <a:spcPts val="0"/>
              </a:spcAft>
              <a:buClr>
                <a:srgbClr val="202122"/>
              </a:buClr>
              <a:buSzPts val="1200"/>
              <a:buChar char="●"/>
            </a:pPr>
            <a:r>
              <a:rPr lang="en" sz="1200">
                <a:solidFill>
                  <a:srgbClr val="202122"/>
                </a:solidFill>
                <a:highlight>
                  <a:srgbClr val="FFFFFF"/>
                </a:highlight>
              </a:rPr>
              <a:t>Example: 52≡24(mod7)  (The remainder when 52 (=7x7+3) is divided by 7 is the same as 24 (=3x7+3))</a:t>
            </a:r>
            <a:endParaRPr sz="1200">
              <a:solidFill>
                <a:srgbClr val="202122"/>
              </a:solidFill>
              <a:highlight>
                <a:srgbClr val="FFFFFF"/>
              </a:highlight>
            </a:endParaRPr>
          </a:p>
          <a:p>
            <a:pPr indent="-177800" lvl="0" marL="203200" rtl="0" algn="l">
              <a:lnSpc>
                <a:spcPct val="120000"/>
              </a:lnSpc>
              <a:spcBef>
                <a:spcPts val="0"/>
              </a:spcBef>
              <a:spcAft>
                <a:spcPts val="0"/>
              </a:spcAft>
              <a:buClr>
                <a:srgbClr val="202122"/>
              </a:buClr>
              <a:buSzPts val="1200"/>
              <a:buChar char="●"/>
            </a:pPr>
            <a:r>
              <a:rPr lang="en" sz="1200">
                <a:solidFill>
                  <a:srgbClr val="202122"/>
                </a:solidFill>
                <a:highlight>
                  <a:srgbClr val="FFFFFF"/>
                </a:highlight>
              </a:rPr>
              <a:t>For 2 coprime numbers x and N, x, x^2, x^3,.. Each mod N follows a repeating pattern where the pattern ends with 1.</a:t>
            </a:r>
            <a:endParaRPr sz="1200">
              <a:solidFill>
                <a:srgbClr val="202122"/>
              </a:solidFill>
              <a:highlight>
                <a:srgbClr val="FFFFFF"/>
              </a:highlight>
            </a:endParaRPr>
          </a:p>
          <a:p>
            <a:pPr indent="0" lvl="0" marL="0" rtl="0" algn="l">
              <a:lnSpc>
                <a:spcPct val="120000"/>
              </a:lnSpc>
              <a:spcBef>
                <a:spcPts val="1500"/>
              </a:spcBef>
              <a:spcAft>
                <a:spcPts val="1500"/>
              </a:spcAft>
              <a:buNone/>
            </a:pPr>
            <a:r>
              <a:t/>
            </a:r>
            <a:endParaRPr sz="1200">
              <a:solidFill>
                <a:srgbClr val="202122"/>
              </a:solidFill>
              <a:highlight>
                <a:srgbClr val="FFFFFF"/>
              </a:highlight>
            </a:endParaRPr>
          </a:p>
        </p:txBody>
      </p:sp>
      <p:sp>
        <p:nvSpPr>
          <p:cNvPr id="258" name="Google Shape;258;p25"/>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MODULAR ARITHMETIC</a:t>
            </a:r>
            <a:endParaRPr b="1" i="0" sz="1500" u="none" cap="none" strike="noStrike">
              <a:solidFill>
                <a:srgbClr val="000000"/>
              </a:solidFill>
              <a:latin typeface="Arial"/>
              <a:ea typeface="Arial"/>
              <a:cs typeface="Arial"/>
              <a:sym typeface="Arial"/>
            </a:endParaRPr>
          </a:p>
        </p:txBody>
      </p:sp>
      <p:pic>
        <p:nvPicPr>
          <p:cNvPr id="259" name="Google Shape;259;p25"/>
          <p:cNvPicPr preferRelativeResize="0"/>
          <p:nvPr/>
        </p:nvPicPr>
        <p:blipFill>
          <a:blip r:embed="rId4">
            <a:alphaModFix/>
          </a:blip>
          <a:stretch>
            <a:fillRect/>
          </a:stretch>
        </p:blipFill>
        <p:spPr>
          <a:xfrm>
            <a:off x="6419200" y="2348737"/>
            <a:ext cx="1781100" cy="2618901"/>
          </a:xfrm>
          <a:prstGeom prst="rect">
            <a:avLst/>
          </a:prstGeom>
          <a:noFill/>
          <a:ln>
            <a:noFill/>
          </a:ln>
        </p:spPr>
      </p:pic>
      <p:pic>
        <p:nvPicPr>
          <p:cNvPr id="260" name="Google Shape;260;p25"/>
          <p:cNvPicPr preferRelativeResize="0"/>
          <p:nvPr/>
        </p:nvPicPr>
        <p:blipFill>
          <a:blip r:embed="rId5">
            <a:alphaModFix/>
          </a:blip>
          <a:stretch>
            <a:fillRect/>
          </a:stretch>
        </p:blipFill>
        <p:spPr>
          <a:xfrm>
            <a:off x="978400" y="2320275"/>
            <a:ext cx="1954301" cy="2647374"/>
          </a:xfrm>
          <a:prstGeom prst="rect">
            <a:avLst/>
          </a:prstGeom>
          <a:noFill/>
          <a:ln>
            <a:noFill/>
          </a:ln>
        </p:spPr>
      </p:pic>
      <p:sp>
        <p:nvSpPr>
          <p:cNvPr id="261" name="Google Shape;261;p25"/>
          <p:cNvSpPr txBox="1"/>
          <p:nvPr/>
        </p:nvSpPr>
        <p:spPr>
          <a:xfrm>
            <a:off x="3393175" y="2516150"/>
            <a:ext cx="2350500" cy="2124000"/>
          </a:xfrm>
          <a:prstGeom prst="rect">
            <a:avLst/>
          </a:prstGeom>
          <a:solidFill>
            <a:schemeClr val="lt1">
              <a:alpha val="98040"/>
            </a:schemeClr>
          </a:solidFill>
          <a:ln cap="flat" cmpd="sng" w="19050">
            <a:solidFill>
              <a:srgbClr val="005893"/>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
              <a:t>As we see, the patterns end with 1. The number of repeating elements is called period of 1 mod N.</a:t>
            </a:r>
            <a:endParaRPr/>
          </a:p>
          <a:p>
            <a:pPr indent="0" lvl="0" marL="0" rtl="0" algn="l">
              <a:spcBef>
                <a:spcPts val="0"/>
              </a:spcBef>
              <a:spcAft>
                <a:spcPts val="0"/>
              </a:spcAft>
              <a:buNone/>
            </a:pPr>
            <a:r>
              <a:rPr lang="en"/>
              <a:t>The last number of the pattern is represented as:</a:t>
            </a:r>
            <a:endParaRPr/>
          </a:p>
          <a:p>
            <a:pPr indent="0" lvl="0" marL="0" rtl="0" algn="l">
              <a:spcBef>
                <a:spcPts val="0"/>
              </a:spcBef>
              <a:spcAft>
                <a:spcPts val="0"/>
              </a:spcAft>
              <a:buNone/>
            </a:pPr>
            <a:r>
              <a:rPr lang="en"/>
              <a:t>       3^4 </a:t>
            </a:r>
            <a:r>
              <a:rPr lang="en" sz="1200">
                <a:solidFill>
                  <a:srgbClr val="202122"/>
                </a:solidFill>
                <a:highlight>
                  <a:schemeClr val="lt1"/>
                </a:highlight>
              </a:rPr>
              <a:t>≡ </a:t>
            </a:r>
            <a:r>
              <a:rPr lang="en"/>
              <a:t>1 mod 10</a:t>
            </a:r>
            <a:endParaRPr/>
          </a:p>
          <a:p>
            <a:pPr indent="0" lvl="0" marL="0" rtl="0" algn="l">
              <a:spcBef>
                <a:spcPts val="0"/>
              </a:spcBef>
              <a:spcAft>
                <a:spcPts val="0"/>
              </a:spcAft>
              <a:buNone/>
            </a:pPr>
            <a:r>
              <a:rPr lang="en"/>
              <a:t>                (or)</a:t>
            </a:r>
            <a:endParaRPr/>
          </a:p>
          <a:p>
            <a:pPr indent="0" lvl="0" marL="0" rtl="0" algn="l">
              <a:spcBef>
                <a:spcPts val="0"/>
              </a:spcBef>
              <a:spcAft>
                <a:spcPts val="0"/>
              </a:spcAft>
              <a:buNone/>
            </a:pPr>
            <a:r>
              <a:rPr lang="en"/>
              <a:t>Period of 3 Mod 10 is 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sp>
        <p:nvSpPr>
          <p:cNvPr id="266" name="Google Shape;266;p26"/>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67" name="Google Shape;267;p2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68" name="Google Shape;268;p2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69" name="Google Shape;269;p2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70" name="Google Shape;270;p2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71" name="Google Shape;271;p2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272" name="Google Shape;272;p2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73" name="Google Shape;273;p2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74" name="Google Shape;274;p26"/>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MODULAR ARITHMETIC</a:t>
            </a:r>
            <a:endParaRPr b="1" i="0" sz="1500" u="none" cap="none" strike="noStrike">
              <a:solidFill>
                <a:srgbClr val="000000"/>
              </a:solidFill>
              <a:latin typeface="Arial"/>
              <a:ea typeface="Arial"/>
              <a:cs typeface="Arial"/>
              <a:sym typeface="Arial"/>
            </a:endParaRPr>
          </a:p>
        </p:txBody>
      </p:sp>
      <p:sp>
        <p:nvSpPr>
          <p:cNvPr id="275" name="Google Shape;275;p26"/>
          <p:cNvSpPr txBox="1"/>
          <p:nvPr/>
        </p:nvSpPr>
        <p:spPr>
          <a:xfrm>
            <a:off x="247900" y="655075"/>
            <a:ext cx="8700600" cy="4296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202122"/>
              </a:buClr>
              <a:buSzPts val="1300"/>
              <a:buChar char="●"/>
            </a:pPr>
            <a:r>
              <a:rPr lang="en" sz="1300">
                <a:solidFill>
                  <a:srgbClr val="202122"/>
                </a:solidFill>
                <a:highlight>
                  <a:srgbClr val="FFFFFF"/>
                </a:highlight>
              </a:rPr>
              <a:t>Modular arithmetic is the system of arithmetic for integers which involves expressing numbers in terms of their remainders.</a:t>
            </a:r>
            <a:endParaRPr sz="130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02122"/>
                </a:solidFill>
                <a:highlight>
                  <a:srgbClr val="FFFFFF"/>
                </a:highlight>
              </a:rPr>
              <a:t> </a:t>
            </a:r>
            <a:endParaRPr sz="130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n" sz="1300">
                <a:solidFill>
                  <a:srgbClr val="202122"/>
                </a:solidFill>
                <a:highlight>
                  <a:srgbClr val="FFFFFF"/>
                </a:highlight>
              </a:rPr>
              <a:t>Congruence Modulo</a:t>
            </a:r>
            <a:endParaRPr sz="1300">
              <a:solidFill>
                <a:srgbClr val="202122"/>
              </a:solidFill>
              <a:highlight>
                <a:srgbClr val="FFFFFF"/>
              </a:highlight>
            </a:endParaRPr>
          </a:p>
          <a:p>
            <a:pPr indent="0" lvl="0" marL="0" rtl="0" algn="l">
              <a:lnSpc>
                <a:spcPct val="115000"/>
              </a:lnSpc>
              <a:spcBef>
                <a:spcPts val="0"/>
              </a:spcBef>
              <a:spcAft>
                <a:spcPts val="0"/>
              </a:spcAft>
              <a:buNone/>
            </a:pPr>
            <a:r>
              <a:rPr lang="en" sz="1300">
                <a:solidFill>
                  <a:srgbClr val="202122"/>
                </a:solidFill>
                <a:highlight>
                  <a:srgbClr val="FFFFFF"/>
                </a:highlight>
              </a:rPr>
              <a:t>          For a positive integer n, the integers a and b are congruent mod n if their remainder when divided by n are the </a:t>
            </a:r>
            <a:endParaRPr sz="130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02122"/>
                </a:solidFill>
                <a:highlight>
                  <a:srgbClr val="FFFFFF"/>
                </a:highlight>
              </a:rPr>
              <a:t>          same.</a:t>
            </a:r>
            <a:endParaRPr sz="130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02122"/>
                </a:solidFill>
                <a:highlight>
                  <a:srgbClr val="FFFFFF"/>
                </a:highlight>
              </a:rPr>
              <a:t> </a:t>
            </a:r>
            <a:endParaRPr sz="130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1242C"/>
                </a:solidFill>
                <a:highlight>
                  <a:srgbClr val="FFFFFF"/>
                </a:highlight>
              </a:rPr>
              <a:t> </a:t>
            </a:r>
            <a:endParaRPr sz="1300">
              <a:solidFill>
                <a:srgbClr val="21242C"/>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1242C"/>
                </a:solidFill>
                <a:highlight>
                  <a:srgbClr val="FFFFFF"/>
                </a:highlight>
              </a:rPr>
              <a:t>a ≡ b(mod n) can also be written as                                     </a:t>
            </a:r>
            <a:endParaRPr sz="1300">
              <a:solidFill>
                <a:srgbClr val="21242C"/>
              </a:solidFill>
              <a:highlight>
                <a:srgbClr val="FFFFFF"/>
              </a:highlight>
            </a:endParaRPr>
          </a:p>
          <a:p>
            <a:pPr indent="-228600" lvl="0" marL="457200" rtl="0" algn="l">
              <a:lnSpc>
                <a:spcPct val="115000"/>
              </a:lnSpc>
              <a:spcBef>
                <a:spcPts val="0"/>
              </a:spcBef>
              <a:spcAft>
                <a:spcPts val="0"/>
              </a:spcAft>
              <a:buClr>
                <a:schemeClr val="dk1"/>
              </a:buClr>
              <a:buSzPts val="1100"/>
              <a:buFont typeface="Arial"/>
              <a:buNone/>
            </a:pPr>
            <a:r>
              <a:rPr lang="en" sz="1300">
                <a:solidFill>
                  <a:srgbClr val="21242C"/>
                </a:solidFill>
              </a:rPr>
              <a:t>·   	</a:t>
            </a:r>
            <a:r>
              <a:rPr lang="en" sz="1300">
                <a:solidFill>
                  <a:srgbClr val="21242C"/>
                </a:solidFill>
                <a:highlight>
                  <a:srgbClr val="FFFFFF"/>
                </a:highlight>
              </a:rPr>
              <a:t>a mod n = b mod n</a:t>
            </a:r>
            <a:endParaRPr sz="1300">
              <a:solidFill>
                <a:srgbClr val="21242C"/>
              </a:solidFill>
              <a:highlight>
                <a:srgbClr val="FFFFFF"/>
              </a:highlight>
            </a:endParaRPr>
          </a:p>
          <a:p>
            <a:pPr indent="-228600" lvl="0" marL="457200" rtl="0" algn="l">
              <a:lnSpc>
                <a:spcPct val="115000"/>
              </a:lnSpc>
              <a:spcBef>
                <a:spcPts val="0"/>
              </a:spcBef>
              <a:spcAft>
                <a:spcPts val="0"/>
              </a:spcAft>
              <a:buClr>
                <a:schemeClr val="dk1"/>
              </a:buClr>
              <a:buSzPts val="1100"/>
              <a:buFont typeface="Arial"/>
              <a:buNone/>
            </a:pPr>
            <a:r>
              <a:rPr lang="en" sz="1300">
                <a:solidFill>
                  <a:srgbClr val="21242C"/>
                </a:solidFill>
              </a:rPr>
              <a:t>·   	</a:t>
            </a:r>
            <a:r>
              <a:rPr lang="en" sz="1300">
                <a:solidFill>
                  <a:srgbClr val="21242C"/>
                </a:solidFill>
                <a:highlight>
                  <a:srgbClr val="FFFFFF"/>
                </a:highlight>
              </a:rPr>
              <a:t>n | (a-b)        (n divides a -b)</a:t>
            </a:r>
            <a:endParaRPr sz="1300">
              <a:solidFill>
                <a:srgbClr val="21242C"/>
              </a:solidFill>
              <a:highlight>
                <a:srgbClr val="FFFFFF"/>
              </a:highlight>
            </a:endParaRPr>
          </a:p>
          <a:p>
            <a:pPr indent="-228600" lvl="0" marL="457200" rtl="0" algn="l">
              <a:lnSpc>
                <a:spcPct val="115000"/>
              </a:lnSpc>
              <a:spcBef>
                <a:spcPts val="0"/>
              </a:spcBef>
              <a:spcAft>
                <a:spcPts val="0"/>
              </a:spcAft>
              <a:buNone/>
            </a:pPr>
            <a:r>
              <a:rPr lang="en" sz="1300">
                <a:solidFill>
                  <a:srgbClr val="21242C"/>
                </a:solidFill>
              </a:rPr>
              <a:t>·   </a:t>
            </a:r>
            <a:r>
              <a:rPr lang="en" sz="1300">
                <a:solidFill>
                  <a:srgbClr val="FF9900"/>
                </a:solidFill>
              </a:rPr>
              <a:t>	</a:t>
            </a:r>
            <a:r>
              <a:rPr lang="en" sz="1300">
                <a:solidFill>
                  <a:srgbClr val="FF9900"/>
                </a:solidFill>
                <a:highlight>
                  <a:srgbClr val="FFFFFF"/>
                </a:highlight>
              </a:rPr>
              <a:t>a = k.n + b</a:t>
            </a:r>
            <a:endParaRPr sz="1300">
              <a:solidFill>
                <a:srgbClr val="FF9900"/>
              </a:solidFill>
              <a:highlight>
                <a:srgbClr val="FFFFFF"/>
              </a:highlight>
            </a:endParaRPr>
          </a:p>
          <a:p>
            <a:pPr indent="-228600" lvl="0" marL="457200" rtl="0" algn="l">
              <a:lnSpc>
                <a:spcPct val="115000"/>
              </a:lnSpc>
              <a:spcBef>
                <a:spcPts val="0"/>
              </a:spcBef>
              <a:spcAft>
                <a:spcPts val="0"/>
              </a:spcAft>
              <a:buNone/>
            </a:pPr>
            <a:r>
              <a:t/>
            </a:r>
            <a:endParaRPr sz="1300">
              <a:solidFill>
                <a:srgbClr val="FF9900"/>
              </a:solidFill>
              <a:highlight>
                <a:srgbClr val="FFFFFF"/>
              </a:highlight>
            </a:endParaRPr>
          </a:p>
          <a:p>
            <a:pPr indent="0" lvl="0" marL="0" rtl="0" algn="l">
              <a:lnSpc>
                <a:spcPct val="115000"/>
              </a:lnSpc>
              <a:spcBef>
                <a:spcPts val="0"/>
              </a:spcBef>
              <a:spcAft>
                <a:spcPts val="0"/>
              </a:spcAft>
              <a:buNone/>
            </a:pPr>
            <a:r>
              <a:rPr lang="en" sz="1300">
                <a:solidFill>
                  <a:srgbClr val="21242C"/>
                </a:solidFill>
                <a:highlight>
                  <a:srgbClr val="FFFFFF"/>
                </a:highlight>
              </a:rPr>
              <a:t>Congruence modulo is an equivalence relation</a:t>
            </a:r>
            <a:endParaRPr sz="1300">
              <a:solidFill>
                <a:srgbClr val="21242C"/>
              </a:solidFill>
              <a:highlight>
                <a:srgbClr val="FFFFFF"/>
              </a:highlight>
            </a:endParaRPr>
          </a:p>
          <a:p>
            <a:pPr indent="-228600" lvl="0" marL="457200" rtl="0" algn="l">
              <a:lnSpc>
                <a:spcPct val="115000"/>
              </a:lnSpc>
              <a:spcBef>
                <a:spcPts val="0"/>
              </a:spcBef>
              <a:spcAft>
                <a:spcPts val="0"/>
              </a:spcAft>
              <a:buNone/>
            </a:pPr>
            <a:r>
              <a:rPr lang="en" sz="1300">
                <a:solidFill>
                  <a:srgbClr val="21242C"/>
                </a:solidFill>
              </a:rPr>
              <a:t>·   	</a:t>
            </a:r>
            <a:r>
              <a:rPr lang="en" sz="1300">
                <a:solidFill>
                  <a:srgbClr val="21242C"/>
                </a:solidFill>
                <a:highlight>
                  <a:srgbClr val="FFFFFF"/>
                </a:highlight>
              </a:rPr>
              <a:t>a≡a (mod n)    (Reflexive)</a:t>
            </a:r>
            <a:endParaRPr sz="1300">
              <a:solidFill>
                <a:srgbClr val="21242C"/>
              </a:solidFill>
              <a:highlight>
                <a:srgbClr val="FFFFFF"/>
              </a:highlight>
            </a:endParaRPr>
          </a:p>
          <a:p>
            <a:pPr indent="-228600" lvl="0" marL="457200" rtl="0" algn="l">
              <a:lnSpc>
                <a:spcPct val="115000"/>
              </a:lnSpc>
              <a:spcBef>
                <a:spcPts val="0"/>
              </a:spcBef>
              <a:spcAft>
                <a:spcPts val="0"/>
              </a:spcAft>
              <a:buNone/>
            </a:pPr>
            <a:r>
              <a:rPr lang="en" sz="1300">
                <a:solidFill>
                  <a:srgbClr val="21242C"/>
                </a:solidFill>
              </a:rPr>
              <a:t>·   	</a:t>
            </a:r>
            <a:r>
              <a:rPr lang="en" sz="1300">
                <a:solidFill>
                  <a:srgbClr val="21242C"/>
                </a:solidFill>
                <a:highlight>
                  <a:srgbClr val="FFFFFF"/>
                </a:highlight>
              </a:rPr>
              <a:t>If a≡b (mod n) then b≡a (mod n)    (Symmetric)</a:t>
            </a:r>
            <a:endParaRPr sz="1300">
              <a:solidFill>
                <a:srgbClr val="21242C"/>
              </a:solidFill>
              <a:highlight>
                <a:srgbClr val="FFFFFF"/>
              </a:highlight>
            </a:endParaRPr>
          </a:p>
          <a:p>
            <a:pPr indent="-228600" lvl="0" marL="457200" rtl="0" algn="l">
              <a:lnSpc>
                <a:spcPct val="115000"/>
              </a:lnSpc>
              <a:spcBef>
                <a:spcPts val="0"/>
              </a:spcBef>
              <a:spcAft>
                <a:spcPts val="0"/>
              </a:spcAft>
              <a:buNone/>
            </a:pPr>
            <a:r>
              <a:rPr lang="en" sz="1300">
                <a:solidFill>
                  <a:srgbClr val="21242C"/>
                </a:solidFill>
              </a:rPr>
              <a:t>·   	</a:t>
            </a:r>
            <a:r>
              <a:rPr lang="en" sz="1300">
                <a:solidFill>
                  <a:srgbClr val="21242C"/>
                </a:solidFill>
                <a:highlight>
                  <a:srgbClr val="FFFFFF"/>
                </a:highlight>
              </a:rPr>
              <a:t>If a≡b (mod n) and If b≡d (mod n) then a≡d(mod n)    (Transitive</a:t>
            </a:r>
            <a:r>
              <a:rPr lang="en" sz="1100">
                <a:solidFill>
                  <a:srgbClr val="21242C"/>
                </a:solidFill>
                <a:highlight>
                  <a:srgbClr val="FFFFFF"/>
                </a:highlight>
                <a:latin typeface="Calibri"/>
                <a:ea typeface="Calibri"/>
                <a:cs typeface="Calibri"/>
                <a:sym typeface="Calibri"/>
              </a:rPr>
              <a:t>)</a:t>
            </a:r>
            <a:endParaRPr/>
          </a:p>
        </p:txBody>
      </p:sp>
      <p:sp>
        <p:nvSpPr>
          <p:cNvPr id="276" name="Google Shape;276;p26"/>
          <p:cNvSpPr/>
          <p:nvPr/>
        </p:nvSpPr>
        <p:spPr>
          <a:xfrm>
            <a:off x="2602775" y="1198075"/>
            <a:ext cx="4121100" cy="315000"/>
          </a:xfrm>
          <a:prstGeom prst="rect">
            <a:avLst/>
          </a:prstGeom>
          <a:noFill/>
          <a:ln cap="flat" cmpd="sng" w="19050">
            <a:solidFill>
              <a:srgbClr val="0058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txBox="1"/>
          <p:nvPr/>
        </p:nvSpPr>
        <p:spPr>
          <a:xfrm>
            <a:off x="2602725" y="1163125"/>
            <a:ext cx="4121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300">
                <a:solidFill>
                  <a:srgbClr val="202122"/>
                </a:solidFill>
                <a:highlight>
                  <a:srgbClr val="FFFFFF"/>
                </a:highlight>
              </a:rPr>
              <a:t>If A/B = Q remainder R then, R = A mod B</a:t>
            </a:r>
            <a:endParaRPr/>
          </a:p>
        </p:txBody>
      </p:sp>
      <p:sp>
        <p:nvSpPr>
          <p:cNvPr id="278" name="Google Shape;278;p26"/>
          <p:cNvSpPr/>
          <p:nvPr/>
        </p:nvSpPr>
        <p:spPr>
          <a:xfrm>
            <a:off x="1871500" y="2379300"/>
            <a:ext cx="5787900" cy="230100"/>
          </a:xfrm>
          <a:prstGeom prst="rect">
            <a:avLst/>
          </a:prstGeom>
          <a:noFill/>
          <a:ln cap="flat" cmpd="sng" w="19050">
            <a:solidFill>
              <a:srgbClr val="0058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txBox="1"/>
          <p:nvPr/>
        </p:nvSpPr>
        <p:spPr>
          <a:xfrm>
            <a:off x="1639813" y="2301900"/>
            <a:ext cx="63648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rgbClr val="202122"/>
                </a:solidFill>
                <a:highlight>
                  <a:srgbClr val="FFFFFF"/>
                </a:highlight>
              </a:rPr>
              <a:t>If a/n = q1 remainder r and b/n = q2 remainder r then, </a:t>
            </a:r>
            <a:r>
              <a:rPr lang="en" sz="1300">
                <a:solidFill>
                  <a:srgbClr val="21242C"/>
                </a:solidFill>
                <a:highlight>
                  <a:srgbClr val="FFFFFF"/>
                </a:highlight>
              </a:rPr>
              <a:t>a ≡ b(mod n)</a:t>
            </a:r>
            <a:endParaRPr/>
          </a:p>
        </p:txBody>
      </p:sp>
      <p:sp>
        <p:nvSpPr>
          <p:cNvPr id="280" name="Google Shape;280;p26"/>
          <p:cNvSpPr txBox="1"/>
          <p:nvPr/>
        </p:nvSpPr>
        <p:spPr>
          <a:xfrm>
            <a:off x="5687200" y="2787250"/>
            <a:ext cx="3261300" cy="963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1500"/>
              </a:spcAft>
              <a:buNone/>
            </a:pPr>
            <a:r>
              <a:rPr lang="en" sz="1100">
                <a:solidFill>
                  <a:srgbClr val="202122"/>
                </a:solidFill>
                <a:highlight>
                  <a:schemeClr val="lt1"/>
                </a:highlight>
              </a:rPr>
              <a:t>For 2 coprime numbers x and N, x, x^2, x^3,.. Each mod N follows a repeating pattern where the pattern ends with 1.</a:t>
            </a:r>
            <a:r>
              <a:rPr lang="en" sz="1100">
                <a:solidFill>
                  <a:schemeClr val="dk1"/>
                </a:solidFill>
              </a:rPr>
              <a:t>The number of repeating elements is called period of 1 mod N.</a:t>
            </a:r>
            <a:endParaRPr sz="1200"/>
          </a:p>
        </p:txBody>
      </p:sp>
      <p:pic>
        <p:nvPicPr>
          <p:cNvPr id="281" name="Google Shape;281;p26"/>
          <p:cNvPicPr preferRelativeResize="0"/>
          <p:nvPr/>
        </p:nvPicPr>
        <p:blipFill>
          <a:blip r:embed="rId4">
            <a:alphaModFix/>
          </a:blip>
          <a:stretch>
            <a:fillRect/>
          </a:stretch>
        </p:blipFill>
        <p:spPr>
          <a:xfrm>
            <a:off x="5866975" y="3692075"/>
            <a:ext cx="856839" cy="1259900"/>
          </a:xfrm>
          <a:prstGeom prst="rect">
            <a:avLst/>
          </a:prstGeom>
          <a:noFill/>
          <a:ln>
            <a:noFill/>
          </a:ln>
        </p:spPr>
      </p:pic>
      <p:sp>
        <p:nvSpPr>
          <p:cNvPr id="282" name="Google Shape;282;p26"/>
          <p:cNvSpPr txBox="1"/>
          <p:nvPr/>
        </p:nvSpPr>
        <p:spPr>
          <a:xfrm>
            <a:off x="6723875" y="3692075"/>
            <a:ext cx="20259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The last number of the pattern is represented as:</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3^4 </a:t>
            </a:r>
            <a:r>
              <a:rPr lang="en" sz="1100">
                <a:solidFill>
                  <a:srgbClr val="202122"/>
                </a:solidFill>
                <a:highlight>
                  <a:schemeClr val="lt1"/>
                </a:highlight>
              </a:rPr>
              <a:t>≡ </a:t>
            </a:r>
            <a:r>
              <a:rPr lang="en" sz="1100">
                <a:solidFill>
                  <a:schemeClr val="dk1"/>
                </a:solidFill>
              </a:rPr>
              <a:t>1 mod 10</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(or)</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Period of 3 Mod 10 is 4</a:t>
            </a:r>
            <a:endParaRPr sz="1100">
              <a:solidFill>
                <a:schemeClr val="dk1"/>
              </a:solidFill>
            </a:endParaRPr>
          </a:p>
          <a:p>
            <a:pPr indent="0" lvl="0" marL="0" rtl="0" algn="l">
              <a:spcBef>
                <a:spcPts val="0"/>
              </a:spcBef>
              <a:spcAft>
                <a:spcPts val="0"/>
              </a:spcAft>
              <a:buNone/>
            </a:pPr>
            <a:r>
              <a:t/>
            </a:r>
            <a:endParaRPr/>
          </a:p>
        </p:txBody>
      </p:sp>
      <p:sp>
        <p:nvSpPr>
          <p:cNvPr id="283" name="Google Shape;283;p26"/>
          <p:cNvSpPr/>
          <p:nvPr/>
        </p:nvSpPr>
        <p:spPr>
          <a:xfrm>
            <a:off x="5675100" y="2796850"/>
            <a:ext cx="3146400" cy="2241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 name="Shape 287"/>
        <p:cNvGrpSpPr/>
        <p:nvPr/>
      </p:nvGrpSpPr>
      <p:grpSpPr>
        <a:xfrm>
          <a:off x="0" y="0"/>
          <a:ext cx="0" cy="0"/>
          <a:chOff x="0" y="0"/>
          <a:chExt cx="0" cy="0"/>
        </a:xfrm>
      </p:grpSpPr>
      <p:sp>
        <p:nvSpPr>
          <p:cNvPr id="288" name="Google Shape;288;p27"/>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89" name="Google Shape;289;p2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0" name="Google Shape;290;p2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1" name="Google Shape;291;p2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2" name="Google Shape;292;p2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93" name="Google Shape;293;p2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294" name="Google Shape;294;p2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95" name="Google Shape;295;p2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96" name="Google Shape;296;p27"/>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MODULAR ARITHMETIC</a:t>
            </a:r>
            <a:endParaRPr b="1" i="0" sz="1500" u="none" cap="none" strike="noStrike">
              <a:solidFill>
                <a:srgbClr val="000000"/>
              </a:solidFill>
              <a:latin typeface="Arial"/>
              <a:ea typeface="Arial"/>
              <a:cs typeface="Arial"/>
              <a:sym typeface="Arial"/>
            </a:endParaRPr>
          </a:p>
        </p:txBody>
      </p:sp>
      <p:sp>
        <p:nvSpPr>
          <p:cNvPr id="297" name="Google Shape;297;p27"/>
          <p:cNvSpPr txBox="1"/>
          <p:nvPr/>
        </p:nvSpPr>
        <p:spPr>
          <a:xfrm>
            <a:off x="171450" y="615800"/>
            <a:ext cx="8801100" cy="2868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400"/>
              </a:spcBef>
              <a:spcAft>
                <a:spcPts val="0"/>
              </a:spcAft>
              <a:buClr>
                <a:srgbClr val="21242C"/>
              </a:buClr>
              <a:buSzPts val="1300"/>
              <a:buChar char="●"/>
            </a:pPr>
            <a:r>
              <a:rPr lang="en" sz="1300">
                <a:solidFill>
                  <a:srgbClr val="21242C"/>
                </a:solidFill>
                <a:highlight>
                  <a:srgbClr val="FFFFFF"/>
                </a:highlight>
              </a:rPr>
              <a:t>Modulo operations</a:t>
            </a:r>
            <a:endParaRPr sz="1300">
              <a:solidFill>
                <a:srgbClr val="21242C"/>
              </a:solidFill>
              <a:highlight>
                <a:srgbClr val="FFFFFF"/>
              </a:highlight>
            </a:endParaRPr>
          </a:p>
          <a:p>
            <a:pPr indent="0" lvl="0" marL="457200" rtl="0" algn="l">
              <a:lnSpc>
                <a:spcPct val="115000"/>
              </a:lnSpc>
              <a:spcBef>
                <a:spcPts val="1400"/>
              </a:spcBef>
              <a:spcAft>
                <a:spcPts val="0"/>
              </a:spcAft>
              <a:buClr>
                <a:schemeClr val="dk1"/>
              </a:buClr>
              <a:buSzPts val="1100"/>
              <a:buFont typeface="Arial"/>
              <a:buNone/>
            </a:pPr>
            <a:r>
              <a:rPr lang="en" sz="1300">
                <a:solidFill>
                  <a:srgbClr val="21242C"/>
                </a:solidFill>
                <a:highlight>
                  <a:srgbClr val="FFFFFF"/>
                </a:highlight>
              </a:rPr>
              <a:t>Modular addition: (A + B) mod C = (A mod C + B mod C) mod C</a:t>
            </a:r>
            <a:endParaRPr sz="1300">
              <a:solidFill>
                <a:srgbClr val="21242C"/>
              </a:solidFill>
              <a:highlight>
                <a:srgbClr val="FFFFFF"/>
              </a:highlight>
            </a:endParaRPr>
          </a:p>
          <a:p>
            <a:pPr indent="0" lvl="0" marL="457200" rtl="0" algn="l">
              <a:lnSpc>
                <a:spcPct val="115000"/>
              </a:lnSpc>
              <a:spcBef>
                <a:spcPts val="1400"/>
              </a:spcBef>
              <a:spcAft>
                <a:spcPts val="0"/>
              </a:spcAft>
              <a:buClr>
                <a:schemeClr val="dk1"/>
              </a:buClr>
              <a:buSzPts val="1100"/>
              <a:buFont typeface="Arial"/>
              <a:buNone/>
            </a:pPr>
            <a:r>
              <a:rPr lang="en" sz="1300">
                <a:solidFill>
                  <a:srgbClr val="21242C"/>
                </a:solidFill>
                <a:highlight>
                  <a:srgbClr val="FFFFFF"/>
                </a:highlight>
              </a:rPr>
              <a:t>Modular subtraction: (A - B) mod C = (A mod C - B mod C) mod C</a:t>
            </a:r>
            <a:endParaRPr sz="1300">
              <a:solidFill>
                <a:srgbClr val="21242C"/>
              </a:solidFill>
              <a:highlight>
                <a:srgbClr val="FFFFFF"/>
              </a:highlight>
            </a:endParaRPr>
          </a:p>
          <a:p>
            <a:pPr indent="0" lvl="0" marL="457200" rtl="0" algn="l">
              <a:lnSpc>
                <a:spcPct val="115000"/>
              </a:lnSpc>
              <a:spcBef>
                <a:spcPts val="1400"/>
              </a:spcBef>
              <a:spcAft>
                <a:spcPts val="0"/>
              </a:spcAft>
              <a:buClr>
                <a:schemeClr val="dk1"/>
              </a:buClr>
              <a:buSzPts val="1100"/>
              <a:buFont typeface="Arial"/>
              <a:buNone/>
            </a:pPr>
            <a:r>
              <a:rPr lang="en" sz="1300">
                <a:solidFill>
                  <a:srgbClr val="21242C"/>
                </a:solidFill>
                <a:highlight>
                  <a:srgbClr val="FFFFFF"/>
                </a:highlight>
              </a:rPr>
              <a:t>Modular multiplication: (A * B) mod C = (A mod C * B mod C) mod C</a:t>
            </a:r>
            <a:endParaRPr sz="1300">
              <a:solidFill>
                <a:srgbClr val="21242C"/>
              </a:solidFill>
              <a:highlight>
                <a:srgbClr val="FFFFFF"/>
              </a:highlight>
            </a:endParaRPr>
          </a:p>
          <a:p>
            <a:pPr indent="0" lvl="0" marL="457200" rtl="0" algn="l">
              <a:lnSpc>
                <a:spcPct val="115000"/>
              </a:lnSpc>
              <a:spcBef>
                <a:spcPts val="1400"/>
              </a:spcBef>
              <a:spcAft>
                <a:spcPts val="0"/>
              </a:spcAft>
              <a:buClr>
                <a:schemeClr val="dk1"/>
              </a:buClr>
              <a:buSzPts val="1100"/>
              <a:buFont typeface="Arial"/>
              <a:buNone/>
            </a:pPr>
            <a:r>
              <a:rPr lang="en" sz="1300">
                <a:solidFill>
                  <a:srgbClr val="FF9900"/>
                </a:solidFill>
                <a:highlight>
                  <a:srgbClr val="FFFFFF"/>
                </a:highlight>
              </a:rPr>
              <a:t>Modular exponentiation: A^B mod C = ( (A mod C)^B ) mod C</a:t>
            </a:r>
            <a:endParaRPr sz="1300">
              <a:solidFill>
                <a:srgbClr val="FF9900"/>
              </a:solidFill>
              <a:highlight>
                <a:srgbClr val="FFFFFF"/>
              </a:highlight>
            </a:endParaRPr>
          </a:p>
          <a:p>
            <a:pPr indent="-311150" lvl="0" marL="457200" rtl="0" algn="l">
              <a:lnSpc>
                <a:spcPct val="115000"/>
              </a:lnSpc>
              <a:spcBef>
                <a:spcPts val="1800"/>
              </a:spcBef>
              <a:spcAft>
                <a:spcPts val="0"/>
              </a:spcAft>
              <a:buClr>
                <a:srgbClr val="21242C"/>
              </a:buClr>
              <a:buSzPts val="1300"/>
              <a:buChar char="●"/>
            </a:pPr>
            <a:r>
              <a:rPr lang="en" sz="1300">
                <a:solidFill>
                  <a:srgbClr val="21242C"/>
                </a:solidFill>
                <a:highlight>
                  <a:srgbClr val="FFFFFF"/>
                </a:highlight>
              </a:rPr>
              <a:t>Modular inverse</a:t>
            </a:r>
            <a:endParaRPr sz="1300">
              <a:solidFill>
                <a:srgbClr val="21242C"/>
              </a:solidFill>
              <a:highlight>
                <a:srgbClr val="FFFFFF"/>
              </a:highlight>
            </a:endParaRPr>
          </a:p>
          <a:p>
            <a:pPr indent="0" lvl="0" marL="457200" rtl="0" algn="l">
              <a:lnSpc>
                <a:spcPct val="204545"/>
              </a:lnSpc>
              <a:spcBef>
                <a:spcPts val="1200"/>
              </a:spcBef>
              <a:spcAft>
                <a:spcPts val="1200"/>
              </a:spcAft>
              <a:buNone/>
            </a:pPr>
            <a:r>
              <a:rPr lang="en" sz="1300">
                <a:solidFill>
                  <a:srgbClr val="21242C"/>
                </a:solidFill>
                <a:highlight>
                  <a:srgbClr val="FFFFFF"/>
                </a:highlight>
              </a:rPr>
              <a:t>In modular arithmetic we do not have a division operation. However, we do have modular inverses.</a:t>
            </a:r>
            <a:endParaRPr sz="1300">
              <a:solidFill>
                <a:srgbClr val="21242C"/>
              </a:solidFill>
              <a:highlight>
                <a:srgbClr val="FFFFFF"/>
              </a:highlight>
            </a:endParaRPr>
          </a:p>
        </p:txBody>
      </p:sp>
      <p:sp>
        <p:nvSpPr>
          <p:cNvPr id="298" name="Google Shape;298;p27"/>
          <p:cNvSpPr txBox="1"/>
          <p:nvPr/>
        </p:nvSpPr>
        <p:spPr>
          <a:xfrm>
            <a:off x="264300" y="3484400"/>
            <a:ext cx="8615400" cy="845100"/>
          </a:xfrm>
          <a:prstGeom prst="rect">
            <a:avLst/>
          </a:prstGeom>
          <a:noFill/>
          <a:ln>
            <a:noFill/>
          </a:ln>
        </p:spPr>
        <p:txBody>
          <a:bodyPr anchorCtr="0" anchor="t" bIns="91425" lIns="91425" spcFirstLastPara="1" rIns="91425" wrap="square" tIns="91425">
            <a:spAutoFit/>
          </a:bodyPr>
          <a:lstStyle/>
          <a:p>
            <a:pPr indent="0" lvl="0" marL="228600" rtl="0" algn="l">
              <a:lnSpc>
                <a:spcPct val="115000"/>
              </a:lnSpc>
              <a:spcBef>
                <a:spcPts val="0"/>
              </a:spcBef>
              <a:spcAft>
                <a:spcPts val="0"/>
              </a:spcAft>
              <a:buNone/>
            </a:pPr>
            <a:r>
              <a:rPr lang="en" sz="1300">
                <a:solidFill>
                  <a:srgbClr val="21242C"/>
                </a:solidFill>
              </a:rPr>
              <a:t>· </a:t>
            </a:r>
            <a:r>
              <a:rPr lang="en" sz="1300">
                <a:solidFill>
                  <a:srgbClr val="21242C"/>
                </a:solidFill>
                <a:highlight>
                  <a:srgbClr val="FFFFFF"/>
                </a:highlight>
              </a:rPr>
              <a:t>The modular inverse of A (mod C) is A^-1</a:t>
            </a:r>
            <a:endParaRPr sz="1300">
              <a:solidFill>
                <a:srgbClr val="21242C"/>
              </a:solidFill>
              <a:highlight>
                <a:srgbClr val="FFFFFF"/>
              </a:highlight>
            </a:endParaRPr>
          </a:p>
          <a:p>
            <a:pPr indent="-228600" lvl="0" marL="457200" rtl="0" algn="l">
              <a:lnSpc>
                <a:spcPct val="115000"/>
              </a:lnSpc>
              <a:spcBef>
                <a:spcPts val="0"/>
              </a:spcBef>
              <a:spcAft>
                <a:spcPts val="0"/>
              </a:spcAft>
              <a:buNone/>
            </a:pPr>
            <a:r>
              <a:rPr lang="en" sz="1300">
                <a:solidFill>
                  <a:srgbClr val="21242C"/>
                </a:solidFill>
              </a:rPr>
              <a:t>· </a:t>
            </a:r>
            <a:r>
              <a:rPr lang="en" sz="1300">
                <a:solidFill>
                  <a:schemeClr val="accent4"/>
                </a:solidFill>
                <a:highlight>
                  <a:srgbClr val="FFFFFF"/>
                </a:highlight>
              </a:rPr>
              <a:t>(A * A^-1) ≡ 1 (mod C) or equivalently (A * A^-1) mod C = 1</a:t>
            </a:r>
            <a:endParaRPr sz="1300">
              <a:solidFill>
                <a:schemeClr val="accent4"/>
              </a:solidFill>
            </a:endParaRPr>
          </a:p>
          <a:p>
            <a:pPr indent="-228600" lvl="0" marL="457200" rtl="0" algn="l">
              <a:lnSpc>
                <a:spcPct val="115000"/>
              </a:lnSpc>
              <a:spcBef>
                <a:spcPts val="0"/>
              </a:spcBef>
              <a:spcAft>
                <a:spcPts val="0"/>
              </a:spcAft>
              <a:buClr>
                <a:schemeClr val="dk1"/>
              </a:buClr>
              <a:buSzPts val="1100"/>
              <a:buFont typeface="Arial"/>
              <a:buNone/>
            </a:pPr>
            <a:r>
              <a:rPr lang="en" sz="1300">
                <a:solidFill>
                  <a:srgbClr val="21242C"/>
                </a:solidFill>
              </a:rPr>
              <a:t>· </a:t>
            </a:r>
            <a:r>
              <a:rPr lang="en" sz="1300">
                <a:solidFill>
                  <a:srgbClr val="21242C"/>
                </a:solidFill>
                <a:highlight>
                  <a:srgbClr val="FFFFFF"/>
                </a:highlight>
              </a:rPr>
              <a:t>Only the numbers coprime to C (numbers that share no prime factors with C) have a modular inverse (mod C)</a:t>
            </a:r>
            <a:endParaRPr sz="1300">
              <a:solidFill>
                <a:srgbClr val="21242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2" name="Shape 302"/>
        <p:cNvGrpSpPr/>
        <p:nvPr/>
      </p:nvGrpSpPr>
      <p:grpSpPr>
        <a:xfrm>
          <a:off x="0" y="0"/>
          <a:ext cx="0" cy="0"/>
          <a:chOff x="0" y="0"/>
          <a:chExt cx="0" cy="0"/>
        </a:xfrm>
      </p:grpSpPr>
      <p:sp>
        <p:nvSpPr>
          <p:cNvPr id="303" name="Google Shape;303;p28"/>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04" name="Google Shape;304;p2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05" name="Google Shape;305;p2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06" name="Google Shape;306;p2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07" name="Google Shape;307;p2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08" name="Google Shape;308;p2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09" name="Google Shape;309;p2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10" name="Google Shape;310;p2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11" name="Google Shape;311;p28"/>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EULER’S THEOREM</a:t>
            </a:r>
            <a:endParaRPr b="1" i="0" sz="1500" u="none" cap="none" strike="noStrike">
              <a:solidFill>
                <a:srgbClr val="000000"/>
              </a:solidFill>
              <a:latin typeface="Arial"/>
              <a:ea typeface="Arial"/>
              <a:cs typeface="Arial"/>
              <a:sym typeface="Arial"/>
            </a:endParaRPr>
          </a:p>
        </p:txBody>
      </p:sp>
      <p:sp>
        <p:nvSpPr>
          <p:cNvPr id="312" name="Google Shape;312;p28"/>
          <p:cNvSpPr txBox="1"/>
          <p:nvPr/>
        </p:nvSpPr>
        <p:spPr>
          <a:xfrm>
            <a:off x="223100" y="669275"/>
            <a:ext cx="8700600" cy="2866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400"/>
              </a:spcBef>
              <a:spcAft>
                <a:spcPts val="0"/>
              </a:spcAft>
              <a:buClr>
                <a:srgbClr val="21242C"/>
              </a:buClr>
              <a:buSzPts val="1300"/>
              <a:buChar char="●"/>
            </a:pPr>
            <a:r>
              <a:rPr lang="en" sz="1300">
                <a:solidFill>
                  <a:srgbClr val="21242C"/>
                </a:solidFill>
                <a:highlight>
                  <a:srgbClr val="FFFFFF"/>
                </a:highlight>
              </a:rPr>
              <a:t>Fermat’s Little theorem: If p is a prime number, then for any integer a, the number a </a:t>
            </a:r>
            <a:r>
              <a:rPr baseline="30000" lang="en" sz="1300">
                <a:solidFill>
                  <a:srgbClr val="21242C"/>
                </a:solidFill>
                <a:highlight>
                  <a:srgbClr val="FFFFFF"/>
                </a:highlight>
              </a:rPr>
              <a:t>p</a:t>
            </a:r>
            <a:r>
              <a:rPr lang="en" sz="1300">
                <a:solidFill>
                  <a:srgbClr val="21242C"/>
                </a:solidFill>
                <a:highlight>
                  <a:srgbClr val="FFFFFF"/>
                </a:highlight>
              </a:rPr>
              <a:t> – a is an integer multiple of p.</a:t>
            </a:r>
            <a:endParaRPr sz="1300">
              <a:solidFill>
                <a:srgbClr val="21242C"/>
              </a:solidFill>
              <a:highlight>
                <a:srgbClr val="FFFFFF"/>
              </a:highlight>
            </a:endParaRPr>
          </a:p>
          <a:p>
            <a:pPr indent="0" lvl="0" marL="0" rtl="0" algn="l">
              <a:lnSpc>
                <a:spcPct val="115000"/>
              </a:lnSpc>
              <a:spcBef>
                <a:spcPts val="1400"/>
              </a:spcBef>
              <a:spcAft>
                <a:spcPts val="0"/>
              </a:spcAft>
              <a:buNone/>
            </a:pPr>
            <a:r>
              <a:t/>
            </a:r>
            <a:endParaRPr sz="1300">
              <a:solidFill>
                <a:srgbClr val="21242C"/>
              </a:solidFill>
              <a:highlight>
                <a:srgbClr val="FFFFFF"/>
              </a:highlight>
            </a:endParaRPr>
          </a:p>
          <a:p>
            <a:pPr indent="-311150" lvl="0" marL="457200" rtl="0" algn="l">
              <a:lnSpc>
                <a:spcPct val="115000"/>
              </a:lnSpc>
              <a:spcBef>
                <a:spcPts val="1400"/>
              </a:spcBef>
              <a:spcAft>
                <a:spcPts val="0"/>
              </a:spcAft>
              <a:buClr>
                <a:srgbClr val="21242C"/>
              </a:buClr>
              <a:buSzPts val="1300"/>
              <a:buChar char="●"/>
            </a:pPr>
            <a:r>
              <a:rPr lang="en" sz="1300">
                <a:solidFill>
                  <a:srgbClr val="21242C"/>
                </a:solidFill>
                <a:highlight>
                  <a:srgbClr val="FFFFFF"/>
                </a:highlight>
              </a:rPr>
              <a:t>Euler’s totient function: </a:t>
            </a:r>
            <a:r>
              <a:rPr lang="en" sz="1300">
                <a:solidFill>
                  <a:srgbClr val="273239"/>
                </a:solidFill>
                <a:highlight>
                  <a:srgbClr val="FFFFFF"/>
                </a:highlight>
              </a:rPr>
              <a:t>Euler’s Totient function Φ (n) for an input n is the count of numbers in {1, 2, 3, …, n} that are relatively prime to n</a:t>
            </a:r>
            <a:endParaRPr sz="1300">
              <a:solidFill>
                <a:srgbClr val="273239"/>
              </a:solidFill>
              <a:highlight>
                <a:srgbClr val="FFFFFF"/>
              </a:highlight>
            </a:endParaRPr>
          </a:p>
          <a:p>
            <a:pPr indent="0" lvl="0" marL="0" rtl="0" algn="l">
              <a:lnSpc>
                <a:spcPct val="115000"/>
              </a:lnSpc>
              <a:spcBef>
                <a:spcPts val="400"/>
              </a:spcBef>
              <a:spcAft>
                <a:spcPts val="0"/>
              </a:spcAft>
              <a:buNone/>
            </a:pPr>
            <a:r>
              <a:rPr lang="en" sz="1100">
                <a:solidFill>
                  <a:srgbClr val="273239"/>
                </a:solidFill>
                <a:highlight>
                  <a:srgbClr val="FFFFFF"/>
                </a:highlight>
                <a:latin typeface="Calibri"/>
                <a:ea typeface="Calibri"/>
                <a:cs typeface="Calibri"/>
                <a:sym typeface="Calibri"/>
              </a:rPr>
              <a:t>              </a:t>
            </a:r>
            <a:r>
              <a:rPr lang="en" sz="1300" u="sng">
                <a:solidFill>
                  <a:srgbClr val="273239"/>
                </a:solidFill>
                <a:highlight>
                  <a:srgbClr val="FFFFFF"/>
                </a:highlight>
              </a:rPr>
              <a:t>Properties of Euler’s Totient function</a:t>
            </a:r>
            <a:endParaRPr sz="1300" u="sng">
              <a:solidFill>
                <a:srgbClr val="273239"/>
              </a:solidFill>
              <a:highlight>
                <a:srgbClr val="FFFFFF"/>
              </a:highlight>
            </a:endParaRPr>
          </a:p>
          <a:p>
            <a:pPr indent="-228600" lvl="0" marL="914400" rtl="0" algn="l">
              <a:lnSpc>
                <a:spcPct val="115000"/>
              </a:lnSpc>
              <a:spcBef>
                <a:spcPts val="0"/>
              </a:spcBef>
              <a:spcAft>
                <a:spcPts val="0"/>
              </a:spcAft>
              <a:buNone/>
            </a:pPr>
            <a:r>
              <a:rPr lang="en" sz="1300">
                <a:solidFill>
                  <a:srgbClr val="FF9900"/>
                </a:solidFill>
              </a:rPr>
              <a:t>·   	</a:t>
            </a:r>
            <a:r>
              <a:rPr lang="en" sz="1300">
                <a:solidFill>
                  <a:srgbClr val="FF9900"/>
                </a:solidFill>
                <a:highlight>
                  <a:srgbClr val="FFFFFF"/>
                </a:highlight>
              </a:rPr>
              <a:t>For a prime number p, Φ (p) = p-1</a:t>
            </a:r>
            <a:endParaRPr sz="1300">
              <a:solidFill>
                <a:srgbClr val="FF9900"/>
              </a:solidFill>
              <a:highlight>
                <a:srgbClr val="FFFFFF"/>
              </a:highlight>
            </a:endParaRPr>
          </a:p>
          <a:p>
            <a:pPr indent="-228600" lvl="0" marL="914400" rtl="0" algn="l">
              <a:lnSpc>
                <a:spcPct val="115000"/>
              </a:lnSpc>
              <a:spcBef>
                <a:spcPts val="0"/>
              </a:spcBef>
              <a:spcAft>
                <a:spcPts val="0"/>
              </a:spcAft>
              <a:buNone/>
            </a:pPr>
            <a:r>
              <a:rPr lang="en" sz="1300">
                <a:solidFill>
                  <a:srgbClr val="FF9900"/>
                </a:solidFill>
              </a:rPr>
              <a:t>·   	</a:t>
            </a:r>
            <a:r>
              <a:rPr lang="en" sz="1300">
                <a:solidFill>
                  <a:srgbClr val="FF9900"/>
                </a:solidFill>
                <a:highlight>
                  <a:srgbClr val="FFFFFF"/>
                </a:highlight>
              </a:rPr>
              <a:t>For 2 prime numbers a and b Φ (a.b) = Φ (a). Φ (b) = (a-1)(b-1)</a:t>
            </a:r>
            <a:endParaRPr sz="1300">
              <a:solidFill>
                <a:srgbClr val="FF9900"/>
              </a:solidFill>
              <a:highlight>
                <a:srgbClr val="FFFFFF"/>
              </a:highlight>
            </a:endParaRPr>
          </a:p>
          <a:p>
            <a:pPr indent="-228600" lvl="0" marL="914400" rtl="0" algn="l">
              <a:lnSpc>
                <a:spcPct val="115000"/>
              </a:lnSpc>
              <a:spcBef>
                <a:spcPts val="0"/>
              </a:spcBef>
              <a:spcAft>
                <a:spcPts val="0"/>
              </a:spcAft>
              <a:buNone/>
            </a:pPr>
            <a:r>
              <a:t/>
            </a:r>
            <a:endParaRPr sz="1300">
              <a:solidFill>
                <a:srgbClr val="FF9900"/>
              </a:solidFill>
              <a:highlight>
                <a:srgbClr val="FFFFFF"/>
              </a:highlight>
            </a:endParaRPr>
          </a:p>
          <a:p>
            <a:pPr indent="-311150" lvl="0" marL="457200" rtl="0" algn="l">
              <a:lnSpc>
                <a:spcPct val="115000"/>
              </a:lnSpc>
              <a:spcBef>
                <a:spcPts val="0"/>
              </a:spcBef>
              <a:spcAft>
                <a:spcPts val="0"/>
              </a:spcAft>
              <a:buClr>
                <a:srgbClr val="21242C"/>
              </a:buClr>
              <a:buSzPts val="1300"/>
              <a:buChar char="●"/>
            </a:pPr>
            <a:r>
              <a:rPr lang="en" sz="1300">
                <a:solidFill>
                  <a:srgbClr val="21242C"/>
                </a:solidFill>
                <a:highlight>
                  <a:srgbClr val="FFFFFF"/>
                </a:highlight>
              </a:rPr>
              <a:t>Euler’s theorem states that </a:t>
            </a:r>
            <a:r>
              <a:rPr lang="en" sz="1300">
                <a:solidFill>
                  <a:srgbClr val="273239"/>
                </a:solidFill>
              </a:rPr>
              <a:t>if n and a are coprime (or relatively prime) positive integers, then a</a:t>
            </a:r>
            <a:r>
              <a:rPr baseline="30000" lang="en" sz="1300">
                <a:solidFill>
                  <a:srgbClr val="273239"/>
                </a:solidFill>
              </a:rPr>
              <a:t>Φ(n)</a:t>
            </a:r>
            <a:r>
              <a:rPr lang="en" sz="1300">
                <a:solidFill>
                  <a:srgbClr val="273239"/>
                </a:solidFill>
              </a:rPr>
              <a:t> ≡ 1 (mod n)</a:t>
            </a:r>
            <a:endParaRPr sz="1300">
              <a:solidFill>
                <a:srgbClr val="21242C"/>
              </a:solidFill>
              <a:highlight>
                <a:srgbClr val="FFFFFF"/>
              </a:highlight>
            </a:endParaRPr>
          </a:p>
        </p:txBody>
      </p:sp>
      <p:sp>
        <p:nvSpPr>
          <p:cNvPr id="313" name="Google Shape;313;p28"/>
          <p:cNvSpPr/>
          <p:nvPr/>
        </p:nvSpPr>
        <p:spPr>
          <a:xfrm>
            <a:off x="2932700" y="1127850"/>
            <a:ext cx="2867700" cy="384900"/>
          </a:xfrm>
          <a:prstGeom prst="rect">
            <a:avLst/>
          </a:prstGeom>
          <a:noFill/>
          <a:ln cap="flat" cmpd="sng" w="19050">
            <a:solidFill>
              <a:srgbClr val="0058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txBox="1"/>
          <p:nvPr/>
        </p:nvSpPr>
        <p:spPr>
          <a:xfrm>
            <a:off x="3061300" y="1127850"/>
            <a:ext cx="264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Clr>
                <a:schemeClr val="dk1"/>
              </a:buClr>
              <a:buSzPts val="1100"/>
              <a:buFont typeface="Arial"/>
              <a:buNone/>
            </a:pPr>
            <a:r>
              <a:rPr lang="en" sz="1300">
                <a:solidFill>
                  <a:srgbClr val="21242C"/>
                </a:solidFill>
                <a:highlight>
                  <a:srgbClr val="FFFFFF"/>
                </a:highlight>
              </a:rPr>
              <a:t>a</a:t>
            </a:r>
            <a:r>
              <a:rPr baseline="30000" lang="en" sz="1300">
                <a:solidFill>
                  <a:srgbClr val="21242C"/>
                </a:solidFill>
                <a:highlight>
                  <a:srgbClr val="FFFFFF"/>
                </a:highlight>
              </a:rPr>
              <a:t>p-1</a:t>
            </a:r>
            <a:r>
              <a:rPr lang="en" sz="1300">
                <a:solidFill>
                  <a:srgbClr val="21242C"/>
                </a:solidFill>
                <a:highlight>
                  <a:srgbClr val="FFFFFF"/>
                </a:highlight>
              </a:rPr>
              <a:t> ≡ 1 (mod p)</a:t>
            </a:r>
            <a:endParaRPr/>
          </a:p>
        </p:txBody>
      </p:sp>
      <p:sp>
        <p:nvSpPr>
          <p:cNvPr id="315" name="Google Shape;315;p28"/>
          <p:cNvSpPr/>
          <p:nvPr/>
        </p:nvSpPr>
        <p:spPr>
          <a:xfrm>
            <a:off x="2932700" y="3662525"/>
            <a:ext cx="2867700" cy="384900"/>
          </a:xfrm>
          <a:prstGeom prst="rect">
            <a:avLst/>
          </a:prstGeom>
          <a:noFill/>
          <a:ln cap="flat" cmpd="sng" w="19050">
            <a:solidFill>
              <a:srgbClr val="0058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2947450" y="3736100"/>
            <a:ext cx="2867700" cy="38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800"/>
              </a:spcAft>
              <a:buNone/>
            </a:pPr>
            <a:r>
              <a:rPr lang="en" sz="1300">
                <a:solidFill>
                  <a:srgbClr val="273239"/>
                </a:solidFill>
              </a:rPr>
              <a:t> a</a:t>
            </a:r>
            <a:r>
              <a:rPr baseline="30000" lang="en" sz="1300">
                <a:solidFill>
                  <a:srgbClr val="273239"/>
                </a:solidFill>
              </a:rPr>
              <a:t>Φ(n)</a:t>
            </a:r>
            <a:r>
              <a:rPr lang="en" sz="1300">
                <a:solidFill>
                  <a:srgbClr val="273239"/>
                </a:solidFill>
              </a:rPr>
              <a:t> ≡ 1 (mod n)</a:t>
            </a:r>
            <a:endParaRPr sz="1300">
              <a:solidFill>
                <a:srgbClr val="21242C"/>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sp>
        <p:nvSpPr>
          <p:cNvPr id="321" name="Google Shape;321;p29"/>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2" name="Google Shape;322;p29"/>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3" name="Google Shape;323;p29"/>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4" name="Google Shape;324;p29"/>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5" name="Google Shape;325;p29"/>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6" name="Google Shape;326;p29"/>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27" name="Google Shape;327;p29"/>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28" name="Google Shape;328;p29"/>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29" name="Google Shape;329;p29"/>
          <p:cNvSpPr txBox="1"/>
          <p:nvPr/>
        </p:nvSpPr>
        <p:spPr>
          <a:xfrm>
            <a:off x="346025" y="734275"/>
            <a:ext cx="3650400" cy="4035900"/>
          </a:xfrm>
          <a:prstGeom prst="rect">
            <a:avLst/>
          </a:prstGeom>
          <a:noFill/>
          <a:ln>
            <a:noFill/>
          </a:ln>
        </p:spPr>
        <p:txBody>
          <a:bodyPr anchorCtr="0" anchor="t" bIns="41575" lIns="41575" spcFirstLastPara="1" rIns="41575" wrap="square" tIns="41575">
            <a:spAutoFit/>
          </a:bodyPr>
          <a:lstStyle/>
          <a:p>
            <a:pPr indent="-314325" lvl="0" marL="457200" rtl="0" algn="l">
              <a:lnSpc>
                <a:spcPct val="100100"/>
              </a:lnSpc>
              <a:spcBef>
                <a:spcPts val="0"/>
              </a:spcBef>
              <a:spcAft>
                <a:spcPts val="0"/>
              </a:spcAft>
              <a:buClr>
                <a:srgbClr val="151515"/>
              </a:buClr>
              <a:buSzPts val="1350"/>
              <a:buChar char="●"/>
            </a:pPr>
            <a:r>
              <a:rPr lang="en" sz="1350">
                <a:solidFill>
                  <a:schemeClr val="dk1"/>
                </a:solidFill>
                <a:highlight>
                  <a:srgbClr val="FFFFFF"/>
                </a:highlight>
              </a:rPr>
              <a:t>RSA (Rivest–Shamir–Adleman) is an algorithm used by modern computers to encrypt and decrypt messages. It is an asymmetric cryptographic algorithm. RSA is used for purposes when any sender can encrypt a message using the public key but only the receiver can decrypt it with the private key in their possession.</a:t>
            </a:r>
            <a:endParaRPr sz="1350">
              <a:solidFill>
                <a:schemeClr val="dk1"/>
              </a:solidFill>
              <a:highlight>
                <a:srgbClr val="FFFFFF"/>
              </a:highlight>
            </a:endParaRPr>
          </a:p>
          <a:p>
            <a:pPr indent="0" lvl="0" marL="457200" rtl="0" algn="l">
              <a:lnSpc>
                <a:spcPct val="100100"/>
              </a:lnSpc>
              <a:spcBef>
                <a:spcPts val="0"/>
              </a:spcBef>
              <a:spcAft>
                <a:spcPts val="0"/>
              </a:spcAft>
              <a:buNone/>
            </a:pPr>
            <a:r>
              <a:t/>
            </a:r>
            <a:endParaRPr sz="1350">
              <a:solidFill>
                <a:schemeClr val="dk1"/>
              </a:solidFill>
              <a:highlight>
                <a:srgbClr val="FFFFFF"/>
              </a:highlight>
            </a:endParaRPr>
          </a:p>
          <a:p>
            <a:pPr indent="-314325" lvl="0" marL="457200" rtl="0" algn="l">
              <a:lnSpc>
                <a:spcPct val="100100"/>
              </a:lnSpc>
              <a:spcBef>
                <a:spcPts val="0"/>
              </a:spcBef>
              <a:spcAft>
                <a:spcPts val="0"/>
              </a:spcAft>
              <a:buClr>
                <a:schemeClr val="dk1"/>
              </a:buClr>
              <a:buSzPts val="1350"/>
              <a:buChar char="●"/>
            </a:pPr>
            <a:r>
              <a:rPr lang="en" sz="1350">
                <a:solidFill>
                  <a:schemeClr val="dk1"/>
                </a:solidFill>
                <a:highlight>
                  <a:srgbClr val="FFFFFF"/>
                </a:highlight>
              </a:rPr>
              <a:t>Diﬃe Hellman key exchange protocol establishes a secret shared key between two parties while RSA protocol provides direct encryption and security of messages.</a:t>
            </a:r>
            <a:endParaRPr sz="1350">
              <a:solidFill>
                <a:schemeClr val="dk1"/>
              </a:solidFill>
              <a:highlight>
                <a:srgbClr val="FFFFFF"/>
              </a:highlight>
            </a:endParaRPr>
          </a:p>
          <a:p>
            <a:pPr indent="0" lvl="0" marL="457200" rtl="0" algn="l">
              <a:lnSpc>
                <a:spcPct val="100100"/>
              </a:lnSpc>
              <a:spcBef>
                <a:spcPts val="0"/>
              </a:spcBef>
              <a:spcAft>
                <a:spcPts val="0"/>
              </a:spcAft>
              <a:buNone/>
            </a:pPr>
            <a:r>
              <a:t/>
            </a:r>
            <a:endParaRPr sz="1350">
              <a:solidFill>
                <a:schemeClr val="dk1"/>
              </a:solidFill>
              <a:highlight>
                <a:srgbClr val="FFFFFF"/>
              </a:highlight>
            </a:endParaRPr>
          </a:p>
          <a:p>
            <a:pPr indent="-314325" lvl="0" marL="457200" rtl="0" algn="l">
              <a:lnSpc>
                <a:spcPct val="100100"/>
              </a:lnSpc>
              <a:spcBef>
                <a:spcPts val="0"/>
              </a:spcBef>
              <a:spcAft>
                <a:spcPts val="0"/>
              </a:spcAft>
              <a:buClr>
                <a:schemeClr val="dk1"/>
              </a:buClr>
              <a:buSzPts val="1350"/>
              <a:buChar char="●"/>
            </a:pPr>
            <a:r>
              <a:rPr lang="en" sz="1350">
                <a:solidFill>
                  <a:schemeClr val="dk1"/>
                </a:solidFill>
                <a:highlight>
                  <a:srgbClr val="FFFFFF"/>
                </a:highlight>
              </a:rPr>
              <a:t>It has 3 main steps key generation, encryption and decryption and it involves the following concepts </a:t>
            </a:r>
            <a:endParaRPr sz="1350">
              <a:solidFill>
                <a:schemeClr val="dk1"/>
              </a:solidFill>
              <a:highlight>
                <a:srgbClr val="FFFFFF"/>
              </a:highlight>
            </a:endParaRPr>
          </a:p>
        </p:txBody>
      </p:sp>
      <p:sp>
        <p:nvSpPr>
          <p:cNvPr id="330" name="Google Shape;330;p29"/>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RSA ALGORITHM</a:t>
            </a:r>
            <a:endParaRPr b="1" i="0" sz="1500" u="none" cap="none" strike="noStrike">
              <a:solidFill>
                <a:srgbClr val="000000"/>
              </a:solidFill>
              <a:latin typeface="Arial"/>
              <a:ea typeface="Arial"/>
              <a:cs typeface="Arial"/>
              <a:sym typeface="Arial"/>
            </a:endParaRPr>
          </a:p>
        </p:txBody>
      </p:sp>
      <p:pic>
        <p:nvPicPr>
          <p:cNvPr id="331" name="Google Shape;331;p29"/>
          <p:cNvPicPr preferRelativeResize="0"/>
          <p:nvPr/>
        </p:nvPicPr>
        <p:blipFill>
          <a:blip r:embed="rId4">
            <a:alphaModFix/>
          </a:blip>
          <a:stretch>
            <a:fillRect/>
          </a:stretch>
        </p:blipFill>
        <p:spPr>
          <a:xfrm>
            <a:off x="3996450" y="615799"/>
            <a:ext cx="4972825" cy="4337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sp>
        <p:nvSpPr>
          <p:cNvPr id="336" name="Google Shape;336;p30"/>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7" name="Google Shape;337;p30"/>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8" name="Google Shape;338;p30"/>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9" name="Google Shape;339;p30"/>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0" name="Google Shape;340;p30"/>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1" name="Google Shape;341;p30"/>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42" name="Google Shape;342;p30"/>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43" name="Google Shape;343;p30"/>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44" name="Google Shape;344;p30"/>
          <p:cNvSpPr txBox="1"/>
          <p:nvPr/>
        </p:nvSpPr>
        <p:spPr>
          <a:xfrm>
            <a:off x="524550" y="951675"/>
            <a:ext cx="8094900" cy="3422100"/>
          </a:xfrm>
          <a:prstGeom prst="rect">
            <a:avLst/>
          </a:prstGeom>
          <a:noFill/>
          <a:ln>
            <a:noFill/>
          </a:ln>
        </p:spPr>
        <p:txBody>
          <a:bodyPr anchorCtr="0" anchor="t" bIns="41575" lIns="41575" spcFirstLastPara="1" rIns="41575" wrap="square" tIns="41575">
            <a:spAutoFit/>
          </a:bodyPr>
          <a:lstStyle/>
          <a:p>
            <a:pPr indent="-311150" lvl="0" marL="457200" rtl="0" algn="l">
              <a:lnSpc>
                <a:spcPct val="171000"/>
              </a:lnSpc>
              <a:spcBef>
                <a:spcPts val="0"/>
              </a:spcBef>
              <a:spcAft>
                <a:spcPts val="0"/>
              </a:spcAft>
              <a:buClr>
                <a:schemeClr val="dk1"/>
              </a:buClr>
              <a:buSzPts val="1300"/>
              <a:buChar char="●"/>
            </a:pPr>
            <a:r>
              <a:rPr lang="en" sz="1300" u="sng">
                <a:solidFill>
                  <a:schemeClr val="dk1"/>
                </a:solidFill>
                <a:highlight>
                  <a:srgbClr val="FFFFFF"/>
                </a:highlight>
              </a:rPr>
              <a:t>Step 1</a:t>
            </a:r>
            <a:r>
              <a:rPr lang="en" sz="1300">
                <a:solidFill>
                  <a:schemeClr val="dk1"/>
                </a:solidFill>
                <a:highlight>
                  <a:srgbClr val="FFFFFF"/>
                </a:highlight>
              </a:rPr>
              <a:t>: Bob starts with two large prime numbers p and q. He computes their product</a:t>
            </a:r>
            <a:endParaRPr sz="1300">
              <a:solidFill>
                <a:schemeClr val="dk1"/>
              </a:solidFill>
              <a:highlight>
                <a:srgbClr val="FFFFFF"/>
              </a:highlight>
            </a:endParaRPr>
          </a:p>
          <a:p>
            <a:pPr indent="0" lvl="0" marL="0" rtl="0" algn="l">
              <a:lnSpc>
                <a:spcPct val="171000"/>
              </a:lnSpc>
              <a:spcBef>
                <a:spcPts val="0"/>
              </a:spcBef>
              <a:spcAft>
                <a:spcPts val="0"/>
              </a:spcAft>
              <a:buClr>
                <a:schemeClr val="dk1"/>
              </a:buClr>
              <a:buSzPts val="1100"/>
              <a:buFont typeface="Arial"/>
              <a:buNone/>
            </a:pPr>
            <a:r>
              <a:rPr lang="en" sz="1300">
                <a:solidFill>
                  <a:schemeClr val="dk1"/>
                </a:solidFill>
                <a:highlight>
                  <a:srgbClr val="FFFFFF"/>
                </a:highlight>
              </a:rPr>
              <a:t>                             n=pq and another product φ(n) = (p-1)(q-1).</a:t>
            </a:r>
            <a:endParaRPr sz="1300">
              <a:solidFill>
                <a:schemeClr val="dk1"/>
              </a:solidFill>
              <a:highlight>
                <a:srgbClr val="FFFFFF"/>
              </a:highlight>
            </a:endParaRPr>
          </a:p>
          <a:p>
            <a:pPr indent="-311150" lvl="0" marL="457200" rtl="0" algn="l">
              <a:lnSpc>
                <a:spcPct val="171000"/>
              </a:lnSpc>
              <a:spcBef>
                <a:spcPts val="0"/>
              </a:spcBef>
              <a:spcAft>
                <a:spcPts val="0"/>
              </a:spcAft>
              <a:buClr>
                <a:schemeClr val="dk1"/>
              </a:buClr>
              <a:buSzPts val="1300"/>
              <a:buChar char="●"/>
            </a:pPr>
            <a:r>
              <a:rPr lang="en" sz="1300" u="sng">
                <a:solidFill>
                  <a:schemeClr val="dk1"/>
                </a:solidFill>
                <a:highlight>
                  <a:srgbClr val="FFFFFF"/>
                </a:highlight>
              </a:rPr>
              <a:t>Step 2</a:t>
            </a:r>
            <a:r>
              <a:rPr lang="en" sz="1300">
                <a:solidFill>
                  <a:schemeClr val="dk1"/>
                </a:solidFill>
                <a:highlight>
                  <a:srgbClr val="FFFFFF"/>
                </a:highlight>
              </a:rPr>
              <a:t>: Now he chooses a coprime e with respect to φ(n) and announces e and n publicly.</a:t>
            </a:r>
            <a:endParaRPr sz="1300">
              <a:solidFill>
                <a:schemeClr val="dk1"/>
              </a:solidFill>
              <a:highlight>
                <a:srgbClr val="FFFFFF"/>
              </a:highlight>
            </a:endParaRPr>
          </a:p>
          <a:p>
            <a:pPr indent="0" lvl="0" marL="0" rtl="0" algn="l">
              <a:lnSpc>
                <a:spcPct val="100100"/>
              </a:lnSpc>
              <a:spcBef>
                <a:spcPts val="0"/>
              </a:spcBef>
              <a:spcAft>
                <a:spcPts val="0"/>
              </a:spcAft>
              <a:buNone/>
            </a:pPr>
            <a:r>
              <a:rPr lang="en" sz="1300">
                <a:solidFill>
                  <a:schemeClr val="dk1"/>
                </a:solidFill>
                <a:highlight>
                  <a:srgbClr val="FFFFFF"/>
                </a:highlight>
              </a:rPr>
              <a:t>                            So {n, e} is the public key which will be used for encryption.</a:t>
            </a:r>
            <a:endParaRPr sz="1300">
              <a:solidFill>
                <a:schemeClr val="dk1"/>
              </a:solidFill>
              <a:highlight>
                <a:srgbClr val="FFFFFF"/>
              </a:highlight>
            </a:endParaRPr>
          </a:p>
          <a:p>
            <a:pPr indent="0" lvl="0" marL="0" rtl="0" algn="l">
              <a:lnSpc>
                <a:spcPct val="100100"/>
              </a:lnSpc>
              <a:spcBef>
                <a:spcPts val="0"/>
              </a:spcBef>
              <a:spcAft>
                <a:spcPts val="0"/>
              </a:spcAft>
              <a:buClr>
                <a:schemeClr val="dk1"/>
              </a:buClr>
              <a:buSzPts val="1100"/>
              <a:buFont typeface="Arial"/>
              <a:buNone/>
            </a:pPr>
            <a:r>
              <a:t/>
            </a:r>
            <a:endParaRPr sz="1300">
              <a:solidFill>
                <a:schemeClr val="dk1"/>
              </a:solidFill>
              <a:highlight>
                <a:srgbClr val="FFFFFF"/>
              </a:highlight>
            </a:endParaRPr>
          </a:p>
          <a:p>
            <a:pPr indent="-311150" lvl="0" marL="457200" rtl="0" algn="l">
              <a:lnSpc>
                <a:spcPct val="171000"/>
              </a:lnSpc>
              <a:spcBef>
                <a:spcPts val="0"/>
              </a:spcBef>
              <a:spcAft>
                <a:spcPts val="0"/>
              </a:spcAft>
              <a:buClr>
                <a:schemeClr val="dk1"/>
              </a:buClr>
              <a:buSzPts val="1300"/>
              <a:buChar char="●"/>
            </a:pPr>
            <a:r>
              <a:rPr lang="en" sz="1300" u="sng">
                <a:solidFill>
                  <a:schemeClr val="dk1"/>
                </a:solidFill>
                <a:highlight>
                  <a:srgbClr val="FFFFFF"/>
                </a:highlight>
              </a:rPr>
              <a:t>Step 3:</a:t>
            </a:r>
            <a:r>
              <a:rPr lang="en" sz="1300">
                <a:solidFill>
                  <a:schemeClr val="dk1"/>
                </a:solidFill>
                <a:highlight>
                  <a:srgbClr val="FFFFFF"/>
                </a:highlight>
              </a:rPr>
              <a:t> Bob computes de = 1 mod φ(n) and uses that to form his private key. The key that he uses later for decryption is {d, n}, of which n is provided in public channel so essentially d is the private key.</a:t>
            </a:r>
            <a:endParaRPr sz="1300">
              <a:solidFill>
                <a:schemeClr val="dk1"/>
              </a:solidFill>
              <a:highlight>
                <a:srgbClr val="FFFFFF"/>
              </a:highlight>
            </a:endParaRPr>
          </a:p>
          <a:p>
            <a:pPr indent="-311150" lvl="0" marL="457200" rtl="0" algn="l">
              <a:lnSpc>
                <a:spcPct val="171000"/>
              </a:lnSpc>
              <a:spcBef>
                <a:spcPts val="0"/>
              </a:spcBef>
              <a:spcAft>
                <a:spcPts val="0"/>
              </a:spcAft>
              <a:buClr>
                <a:schemeClr val="dk1"/>
              </a:buClr>
              <a:buSzPts val="1300"/>
              <a:buChar char="●"/>
            </a:pPr>
            <a:r>
              <a:rPr lang="en" sz="1300" u="sng">
                <a:solidFill>
                  <a:schemeClr val="dk1"/>
                </a:solidFill>
                <a:highlight>
                  <a:srgbClr val="FFFFFF"/>
                </a:highlight>
              </a:rPr>
              <a:t>Step 4</a:t>
            </a:r>
            <a:r>
              <a:rPr lang="en" sz="1300">
                <a:solidFill>
                  <a:schemeClr val="dk1"/>
                </a:solidFill>
                <a:highlight>
                  <a:srgbClr val="FFFFFF"/>
                </a:highlight>
              </a:rPr>
              <a:t>: Alice encrypts a message m as c=m</a:t>
            </a:r>
            <a:r>
              <a:rPr baseline="30000" lang="en" sz="1300">
                <a:solidFill>
                  <a:schemeClr val="dk1"/>
                </a:solidFill>
                <a:highlight>
                  <a:srgbClr val="FFFFFF"/>
                </a:highlight>
              </a:rPr>
              <a:t>e </a:t>
            </a:r>
            <a:r>
              <a:rPr lang="en" sz="1300">
                <a:solidFill>
                  <a:schemeClr val="dk1"/>
                </a:solidFill>
                <a:highlight>
                  <a:srgbClr val="FFFFFF"/>
                </a:highlight>
              </a:rPr>
              <a:t>mod n using publicly available e and n and sends it back to Bob over a public channel.</a:t>
            </a:r>
            <a:endParaRPr sz="1300">
              <a:solidFill>
                <a:schemeClr val="dk1"/>
              </a:solidFill>
              <a:highlight>
                <a:srgbClr val="FFFFFF"/>
              </a:highlight>
            </a:endParaRPr>
          </a:p>
          <a:p>
            <a:pPr indent="-311150" lvl="0" marL="457200" rtl="0" algn="l">
              <a:lnSpc>
                <a:spcPct val="171000"/>
              </a:lnSpc>
              <a:spcBef>
                <a:spcPts val="0"/>
              </a:spcBef>
              <a:spcAft>
                <a:spcPts val="0"/>
              </a:spcAft>
              <a:buClr>
                <a:schemeClr val="dk1"/>
              </a:buClr>
              <a:buSzPts val="1300"/>
              <a:buChar char="●"/>
            </a:pPr>
            <a:r>
              <a:rPr lang="en" sz="1300" u="sng">
                <a:solidFill>
                  <a:schemeClr val="dk1"/>
                </a:solidFill>
                <a:highlight>
                  <a:srgbClr val="FFFFFF"/>
                </a:highlight>
              </a:rPr>
              <a:t>Step 5:</a:t>
            </a:r>
            <a:r>
              <a:rPr lang="en" sz="1300">
                <a:solidFill>
                  <a:schemeClr val="dk1"/>
                </a:solidFill>
                <a:highlight>
                  <a:srgbClr val="FFFFFF"/>
                </a:highlight>
              </a:rPr>
              <a:t> Bob decrypts the message as m = c</a:t>
            </a:r>
            <a:r>
              <a:rPr baseline="30000" lang="en" sz="1300">
                <a:solidFill>
                  <a:schemeClr val="dk1"/>
                </a:solidFill>
                <a:highlight>
                  <a:srgbClr val="FFFFFF"/>
                </a:highlight>
              </a:rPr>
              <a:t>d </a:t>
            </a:r>
            <a:r>
              <a:rPr lang="en" sz="1300">
                <a:solidFill>
                  <a:schemeClr val="dk1"/>
                </a:solidFill>
                <a:highlight>
                  <a:srgbClr val="FFFFFF"/>
                </a:highlight>
              </a:rPr>
              <a:t>mod n. Since only Bob has d the message can be safely decrypted</a:t>
            </a:r>
            <a:endParaRPr sz="1350">
              <a:solidFill>
                <a:srgbClr val="151515"/>
              </a:solidFill>
              <a:highlight>
                <a:srgbClr val="FFFFFF"/>
              </a:highlight>
            </a:endParaRPr>
          </a:p>
        </p:txBody>
      </p:sp>
      <p:sp>
        <p:nvSpPr>
          <p:cNvPr id="345" name="Google Shape;345;p30"/>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RSA ALGORITHM</a:t>
            </a:r>
            <a:endParaRPr b="1" i="0" sz="15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 name="Shape 349"/>
        <p:cNvGrpSpPr/>
        <p:nvPr/>
      </p:nvGrpSpPr>
      <p:grpSpPr>
        <a:xfrm>
          <a:off x="0" y="0"/>
          <a:ext cx="0" cy="0"/>
          <a:chOff x="0" y="0"/>
          <a:chExt cx="0" cy="0"/>
        </a:xfrm>
      </p:grpSpPr>
      <p:sp>
        <p:nvSpPr>
          <p:cNvPr id="350" name="Google Shape;350;p31"/>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1" name="Google Shape;351;p31"/>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2" name="Google Shape;352;p31"/>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3" name="Google Shape;353;p31"/>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4" name="Google Shape;354;p31"/>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5" name="Google Shape;355;p31"/>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56" name="Google Shape;356;p31"/>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57" name="Google Shape;357;p3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58" name="Google Shape;358;p31"/>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RSA ALGORITHM</a:t>
            </a:r>
            <a:endParaRPr b="1" i="0" sz="1500" u="none" cap="none" strike="noStrike">
              <a:solidFill>
                <a:srgbClr val="000000"/>
              </a:solidFill>
              <a:latin typeface="Arial"/>
              <a:ea typeface="Arial"/>
              <a:cs typeface="Arial"/>
              <a:sym typeface="Arial"/>
            </a:endParaRPr>
          </a:p>
        </p:txBody>
      </p:sp>
      <p:pic>
        <p:nvPicPr>
          <p:cNvPr id="359" name="Google Shape;359;p31"/>
          <p:cNvPicPr preferRelativeResize="0"/>
          <p:nvPr/>
        </p:nvPicPr>
        <p:blipFill>
          <a:blip r:embed="rId4">
            <a:alphaModFix/>
          </a:blip>
          <a:stretch>
            <a:fillRect/>
          </a:stretch>
        </p:blipFill>
        <p:spPr>
          <a:xfrm>
            <a:off x="457050" y="977325"/>
            <a:ext cx="3591075" cy="3583675"/>
          </a:xfrm>
          <a:prstGeom prst="rect">
            <a:avLst/>
          </a:prstGeom>
          <a:noFill/>
          <a:ln>
            <a:noFill/>
          </a:ln>
        </p:spPr>
      </p:pic>
      <p:pic>
        <p:nvPicPr>
          <p:cNvPr id="360" name="Google Shape;360;p31"/>
          <p:cNvPicPr preferRelativeResize="0"/>
          <p:nvPr/>
        </p:nvPicPr>
        <p:blipFill>
          <a:blip r:embed="rId5">
            <a:alphaModFix/>
          </a:blip>
          <a:stretch>
            <a:fillRect/>
          </a:stretch>
        </p:blipFill>
        <p:spPr>
          <a:xfrm>
            <a:off x="4348775" y="1228825"/>
            <a:ext cx="4033800" cy="234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 name="Shape 364"/>
        <p:cNvGrpSpPr/>
        <p:nvPr/>
      </p:nvGrpSpPr>
      <p:grpSpPr>
        <a:xfrm>
          <a:off x="0" y="0"/>
          <a:ext cx="0" cy="0"/>
          <a:chOff x="0" y="0"/>
          <a:chExt cx="0" cy="0"/>
        </a:xfrm>
      </p:grpSpPr>
      <p:sp>
        <p:nvSpPr>
          <p:cNvPr id="365" name="Google Shape;365;p32"/>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6" name="Google Shape;366;p3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7" name="Google Shape;367;p3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8" name="Google Shape;368;p3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9" name="Google Shape;369;p3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70" name="Google Shape;370;p3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71" name="Google Shape;371;p3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72" name="Google Shape;372;p3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73" name="Google Shape;373;p32"/>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RSA ALGORITHM</a:t>
            </a:r>
            <a:endParaRPr b="1" i="0" sz="1500" u="none" cap="none" strike="noStrike">
              <a:solidFill>
                <a:srgbClr val="000000"/>
              </a:solidFill>
              <a:latin typeface="Arial"/>
              <a:ea typeface="Arial"/>
              <a:cs typeface="Arial"/>
              <a:sym typeface="Arial"/>
            </a:endParaRPr>
          </a:p>
        </p:txBody>
      </p:sp>
      <p:pic>
        <p:nvPicPr>
          <p:cNvPr id="374" name="Google Shape;374;p32"/>
          <p:cNvPicPr preferRelativeResize="0"/>
          <p:nvPr/>
        </p:nvPicPr>
        <p:blipFill>
          <a:blip r:embed="rId4">
            <a:alphaModFix/>
          </a:blip>
          <a:stretch>
            <a:fillRect/>
          </a:stretch>
        </p:blipFill>
        <p:spPr>
          <a:xfrm>
            <a:off x="304800" y="734275"/>
            <a:ext cx="4562825" cy="2274854"/>
          </a:xfrm>
          <a:prstGeom prst="rect">
            <a:avLst/>
          </a:prstGeom>
          <a:noFill/>
          <a:ln cap="flat" cmpd="sng" w="9525">
            <a:solidFill>
              <a:srgbClr val="151515"/>
            </a:solidFill>
            <a:prstDash val="solid"/>
            <a:round/>
            <a:headEnd len="sm" w="sm" type="none"/>
            <a:tailEnd len="sm" w="sm" type="none"/>
          </a:ln>
        </p:spPr>
      </p:pic>
      <p:pic>
        <p:nvPicPr>
          <p:cNvPr id="375" name="Google Shape;375;p32"/>
          <p:cNvPicPr preferRelativeResize="0"/>
          <p:nvPr/>
        </p:nvPicPr>
        <p:blipFill>
          <a:blip r:embed="rId5">
            <a:alphaModFix/>
          </a:blip>
          <a:stretch>
            <a:fillRect/>
          </a:stretch>
        </p:blipFill>
        <p:spPr>
          <a:xfrm>
            <a:off x="4124100" y="2778375"/>
            <a:ext cx="4764376" cy="2093409"/>
          </a:xfrm>
          <a:prstGeom prst="rect">
            <a:avLst/>
          </a:prstGeom>
          <a:noFill/>
          <a:ln cap="flat" cmpd="sng" w="9525">
            <a:solidFill>
              <a:srgbClr val="151515"/>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9" name="Shape 379"/>
        <p:cNvGrpSpPr/>
        <p:nvPr/>
      </p:nvGrpSpPr>
      <p:grpSpPr>
        <a:xfrm>
          <a:off x="0" y="0"/>
          <a:ext cx="0" cy="0"/>
          <a:chOff x="0" y="0"/>
          <a:chExt cx="0" cy="0"/>
        </a:xfrm>
      </p:grpSpPr>
      <p:sp>
        <p:nvSpPr>
          <p:cNvPr id="380" name="Google Shape;380;p33"/>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1" name="Google Shape;381;p3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2" name="Google Shape;382;p3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3" name="Google Shape;383;p3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4" name="Google Shape;384;p3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5" name="Google Shape;385;p3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86" name="Google Shape;386;p3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387" name="Google Shape;387;p3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388" name="Google Shape;388;p33"/>
          <p:cNvSpPr txBox="1"/>
          <p:nvPr/>
        </p:nvSpPr>
        <p:spPr>
          <a:xfrm>
            <a:off x="457050" y="734275"/>
            <a:ext cx="4317900" cy="4098900"/>
          </a:xfrm>
          <a:prstGeom prst="rect">
            <a:avLst/>
          </a:prstGeom>
          <a:noFill/>
          <a:ln>
            <a:noFill/>
          </a:ln>
        </p:spPr>
        <p:txBody>
          <a:bodyPr anchorCtr="0" anchor="t" bIns="41575" lIns="41575" spcFirstLastPara="1" rIns="41575" wrap="square" tIns="41575">
            <a:spAutoFit/>
          </a:bodyPr>
          <a:lstStyle/>
          <a:p>
            <a:pPr indent="-311150" lvl="0" marL="457200" rtl="0" algn="l">
              <a:lnSpc>
                <a:spcPct val="100000"/>
              </a:lnSpc>
              <a:spcBef>
                <a:spcPts val="0"/>
              </a:spcBef>
              <a:spcAft>
                <a:spcPts val="0"/>
              </a:spcAft>
              <a:buClr>
                <a:schemeClr val="dk1"/>
              </a:buClr>
              <a:buSzPts val="1300"/>
              <a:buChar char="●"/>
            </a:pPr>
            <a:r>
              <a:rPr b="1" lang="en" sz="1300">
                <a:solidFill>
                  <a:schemeClr val="accent5"/>
                </a:solidFill>
                <a:highlight>
                  <a:srgbClr val="FFFFFF"/>
                </a:highlight>
              </a:rPr>
              <a:t>Group Theory</a:t>
            </a:r>
            <a:r>
              <a:rPr lang="en" sz="1300">
                <a:solidFill>
                  <a:schemeClr val="dk1"/>
                </a:solidFill>
                <a:highlight>
                  <a:srgbClr val="FFFFFF"/>
                </a:highlight>
              </a:rPr>
              <a:t> is a branch of mathematics and abstract algebra that defines an algebraic structure named as group. Generally, a group comprises of a</a:t>
            </a:r>
            <a:r>
              <a:rPr b="1" lang="en" sz="1300">
                <a:solidFill>
                  <a:srgbClr val="9900FF"/>
                </a:solidFill>
                <a:highlight>
                  <a:srgbClr val="FFFFFF"/>
                </a:highlight>
              </a:rPr>
              <a:t> set of elements</a:t>
            </a:r>
            <a:r>
              <a:rPr lang="en" sz="1300">
                <a:solidFill>
                  <a:schemeClr val="dk1"/>
                </a:solidFill>
                <a:highlight>
                  <a:srgbClr val="FFFFFF"/>
                </a:highlight>
              </a:rPr>
              <a:t> and an </a:t>
            </a:r>
            <a:r>
              <a:rPr b="1" lang="en" sz="1300">
                <a:solidFill>
                  <a:srgbClr val="9900FF"/>
                </a:solidFill>
                <a:highlight>
                  <a:srgbClr val="FFFFFF"/>
                </a:highlight>
              </a:rPr>
              <a:t>operation</a:t>
            </a:r>
            <a:r>
              <a:rPr lang="en" sz="1300">
                <a:solidFill>
                  <a:schemeClr val="dk1"/>
                </a:solidFill>
                <a:highlight>
                  <a:srgbClr val="FFFFFF"/>
                </a:highlight>
              </a:rPr>
              <a:t> over any two elements on that set to form a third element also in that set.</a:t>
            </a:r>
            <a:endParaRPr sz="1300">
              <a:solidFill>
                <a:schemeClr val="dk1"/>
              </a:solidFill>
              <a:highlight>
                <a:srgbClr val="FFFFFF"/>
              </a:highlight>
            </a:endParaRPr>
          </a:p>
          <a:p>
            <a:pPr indent="0" lvl="0" marL="0" rtl="0" algn="l">
              <a:lnSpc>
                <a:spcPct val="100000"/>
              </a:lnSpc>
              <a:spcBef>
                <a:spcPts val="0"/>
              </a:spcBef>
              <a:spcAft>
                <a:spcPts val="0"/>
              </a:spcAft>
              <a:buNone/>
            </a:pPr>
            <a:r>
              <a:t/>
            </a:r>
            <a:endParaRPr sz="1300">
              <a:solidFill>
                <a:schemeClr val="dk1"/>
              </a:solidFill>
              <a:highlight>
                <a:srgbClr val="FFFFFF"/>
              </a:highlight>
            </a:endParaRPr>
          </a:p>
          <a:p>
            <a:pPr indent="-314325" lvl="0" marL="457200" marR="0" rtl="0" algn="l">
              <a:lnSpc>
                <a:spcPct val="100000"/>
              </a:lnSpc>
              <a:spcBef>
                <a:spcPts val="0"/>
              </a:spcBef>
              <a:spcAft>
                <a:spcPts val="0"/>
              </a:spcAft>
              <a:buClr>
                <a:srgbClr val="151515"/>
              </a:buClr>
              <a:buSzPts val="1350"/>
              <a:buChar char="●"/>
            </a:pPr>
            <a:r>
              <a:rPr lang="en" sz="1300">
                <a:solidFill>
                  <a:schemeClr val="dk1"/>
                </a:solidFill>
                <a:highlight>
                  <a:srgbClr val="FFFFFF"/>
                </a:highlight>
              </a:rPr>
              <a:t>A finite set S with the property ‘ο’ is called a semigroup if it holds the properties of closure and associativity.</a:t>
            </a:r>
            <a:endParaRPr sz="1300">
              <a:solidFill>
                <a:schemeClr val="dk1"/>
              </a:solidFill>
              <a:highlight>
                <a:srgbClr val="FFFFFF"/>
              </a:highlight>
            </a:endParaRPr>
          </a:p>
          <a:p>
            <a:pPr indent="0" lvl="0" marL="0" marR="0" rtl="0" algn="l">
              <a:lnSpc>
                <a:spcPct val="100000"/>
              </a:lnSpc>
              <a:spcBef>
                <a:spcPts val="0"/>
              </a:spcBef>
              <a:spcAft>
                <a:spcPts val="0"/>
              </a:spcAft>
              <a:buNone/>
            </a:pPr>
            <a:r>
              <a:t/>
            </a:r>
            <a:endParaRPr sz="1300">
              <a:solidFill>
                <a:schemeClr val="dk1"/>
              </a:solidFill>
              <a:highlight>
                <a:srgbClr val="FFFFFF"/>
              </a:highlight>
            </a:endParaRPr>
          </a:p>
          <a:p>
            <a:pPr indent="-311150" lvl="0" marL="457200" marR="101600" rtl="0" algn="l">
              <a:lnSpc>
                <a:spcPct val="100000"/>
              </a:lnSpc>
              <a:spcBef>
                <a:spcPts val="0"/>
              </a:spcBef>
              <a:spcAft>
                <a:spcPts val="0"/>
              </a:spcAft>
              <a:buClr>
                <a:schemeClr val="dk1"/>
              </a:buClr>
              <a:buSzPts val="1300"/>
              <a:buChar char="●"/>
            </a:pPr>
            <a:r>
              <a:rPr lang="en" sz="1300">
                <a:solidFill>
                  <a:schemeClr val="dk1"/>
                </a:solidFill>
                <a:highlight>
                  <a:srgbClr val="FFFFFF"/>
                </a:highlight>
              </a:rPr>
              <a:t>A monoid is a semigroup with an identity element. The identity element (denoted by e or E) of a set S is an element such that (aοe)=a, for every element a∈S.</a:t>
            </a:r>
            <a:endParaRPr sz="1300">
              <a:solidFill>
                <a:schemeClr val="dk1"/>
              </a:solidFill>
              <a:highlight>
                <a:srgbClr val="FFFFFF"/>
              </a:highlight>
            </a:endParaRPr>
          </a:p>
          <a:p>
            <a:pPr indent="0" lvl="0" marL="0" marR="101600" rtl="0" algn="l">
              <a:lnSpc>
                <a:spcPct val="100000"/>
              </a:lnSpc>
              <a:spcBef>
                <a:spcPts val="800"/>
              </a:spcBef>
              <a:spcAft>
                <a:spcPts val="0"/>
              </a:spcAft>
              <a:buNone/>
            </a:pPr>
            <a:r>
              <a:t/>
            </a:r>
            <a:endParaRPr sz="1300">
              <a:solidFill>
                <a:schemeClr val="dk1"/>
              </a:solidFill>
              <a:highlight>
                <a:srgbClr val="FFFFFF"/>
              </a:highlight>
            </a:endParaRPr>
          </a:p>
          <a:p>
            <a:pPr indent="-311150" lvl="0" marL="457200" marR="0" rtl="0" algn="l">
              <a:lnSpc>
                <a:spcPct val="100000"/>
              </a:lnSpc>
              <a:spcBef>
                <a:spcPts val="800"/>
              </a:spcBef>
              <a:spcAft>
                <a:spcPts val="0"/>
              </a:spcAft>
              <a:buClr>
                <a:schemeClr val="dk1"/>
              </a:buClr>
              <a:buSzPts val="1300"/>
              <a:buChar char="●"/>
            </a:pPr>
            <a:r>
              <a:rPr lang="en" sz="1300">
                <a:solidFill>
                  <a:schemeClr val="dk1"/>
                </a:solidFill>
                <a:highlight>
                  <a:srgbClr val="FFFFFF"/>
                </a:highlight>
              </a:rPr>
              <a:t>An identity element is also called a unit element. So, a monoid holds three properties simultaneously − Closure, Associative, Identity element.</a:t>
            </a:r>
            <a:endParaRPr sz="1300">
              <a:solidFill>
                <a:schemeClr val="dk1"/>
              </a:solidFill>
              <a:highlight>
                <a:srgbClr val="FFFFFF"/>
              </a:highlight>
            </a:endParaRPr>
          </a:p>
        </p:txBody>
      </p:sp>
      <p:sp>
        <p:nvSpPr>
          <p:cNvPr id="389" name="Google Shape;389;p33"/>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GROUP THEORY</a:t>
            </a:r>
            <a:endParaRPr b="1" i="0" sz="1500" u="none" cap="none" strike="noStrike">
              <a:solidFill>
                <a:srgbClr val="000000"/>
              </a:solidFill>
              <a:latin typeface="Arial"/>
              <a:ea typeface="Arial"/>
              <a:cs typeface="Arial"/>
              <a:sym typeface="Arial"/>
            </a:endParaRPr>
          </a:p>
        </p:txBody>
      </p:sp>
      <p:sp>
        <p:nvSpPr>
          <p:cNvPr id="390" name="Google Shape;390;p33"/>
          <p:cNvSpPr txBox="1"/>
          <p:nvPr/>
        </p:nvSpPr>
        <p:spPr>
          <a:xfrm>
            <a:off x="5143525" y="1095788"/>
            <a:ext cx="3543300" cy="985200"/>
          </a:xfrm>
          <a:prstGeom prst="rect">
            <a:avLst/>
          </a:prstGeom>
          <a:solidFill>
            <a:schemeClr val="lt1">
              <a:alpha val="98040"/>
            </a:schemeClr>
          </a:solidFill>
          <a:ln cap="flat" cmpd="sng" w="19050">
            <a:solidFill>
              <a:srgbClr val="005893"/>
            </a:solidFill>
            <a:prstDash val="solid"/>
            <a:miter lim="8000"/>
            <a:headEnd len="sm" w="sm" type="none"/>
            <a:tailEnd len="sm" w="sm" type="none"/>
          </a:ln>
        </p:spPr>
        <p:txBody>
          <a:bodyPr anchorCtr="0" anchor="ctr" bIns="91425" lIns="91425" spcFirstLastPara="1" rIns="91425" wrap="square" tIns="91425">
            <a:spAutoFit/>
          </a:bodyPr>
          <a:lstStyle/>
          <a:p>
            <a:pPr indent="0" lvl="0" marL="0" marR="101600" rtl="0" algn="l">
              <a:spcBef>
                <a:spcPts val="0"/>
              </a:spcBef>
              <a:spcAft>
                <a:spcPts val="800"/>
              </a:spcAft>
              <a:buNone/>
            </a:pPr>
            <a:r>
              <a:rPr lang="en" sz="1300">
                <a:solidFill>
                  <a:schemeClr val="dk1"/>
                </a:solidFill>
                <a:highlight>
                  <a:srgbClr val="FFFFFF"/>
                </a:highlight>
              </a:rPr>
              <a:t>A group is a monoid with an inverse element. The inverse element (denoted by I) of a set S is an element such that (aοI)=(Iοa)=a, for each element a∈S.</a:t>
            </a:r>
            <a:endParaRPr/>
          </a:p>
        </p:txBody>
      </p:sp>
      <p:sp>
        <p:nvSpPr>
          <p:cNvPr id="391" name="Google Shape;391;p33"/>
          <p:cNvSpPr txBox="1"/>
          <p:nvPr/>
        </p:nvSpPr>
        <p:spPr>
          <a:xfrm>
            <a:off x="5275825" y="2634550"/>
            <a:ext cx="3278700" cy="1795800"/>
          </a:xfrm>
          <a:prstGeom prst="rect">
            <a:avLst/>
          </a:prstGeom>
          <a:solidFill>
            <a:srgbClr val="E6B8AF"/>
          </a:solidFill>
          <a:ln cap="flat" cmpd="sng" w="19050">
            <a:solidFill>
              <a:srgbClr val="005893"/>
            </a:solidFill>
            <a:prstDash val="solid"/>
            <a:miter lim="8000"/>
            <a:headEnd len="sm" w="sm" type="none"/>
            <a:tailEnd len="sm" w="sm" type="none"/>
          </a:ln>
        </p:spPr>
        <p:txBody>
          <a:bodyPr anchorCtr="0" anchor="ctr" bIns="91425" lIns="91425" spcFirstLastPara="1" rIns="91425" wrap="square" tIns="91425">
            <a:spAutoFit/>
          </a:bodyPr>
          <a:lstStyle/>
          <a:p>
            <a:pPr indent="0" lvl="0" marL="0" marR="101600" rtl="0" algn="l">
              <a:spcBef>
                <a:spcPts val="0"/>
              </a:spcBef>
              <a:spcAft>
                <a:spcPts val="0"/>
              </a:spcAft>
              <a:buClr>
                <a:schemeClr val="dk1"/>
              </a:buClr>
              <a:buSzPts val="1100"/>
              <a:buFont typeface="Arial"/>
              <a:buNone/>
            </a:pPr>
            <a:r>
              <a:rPr lang="en" sz="1300">
                <a:solidFill>
                  <a:schemeClr val="dk1"/>
                </a:solidFill>
              </a:rPr>
              <a:t>A group holds four properties simultaneously -</a:t>
            </a:r>
            <a:endParaRPr sz="1300">
              <a:solidFill>
                <a:schemeClr val="dk1"/>
              </a:solidFill>
            </a:endParaRPr>
          </a:p>
          <a:p>
            <a:pPr indent="0" lvl="0" marL="457200" marR="101600" rtl="0" algn="l">
              <a:spcBef>
                <a:spcPts val="800"/>
              </a:spcBef>
              <a:spcAft>
                <a:spcPts val="0"/>
              </a:spcAft>
              <a:buClr>
                <a:schemeClr val="dk1"/>
              </a:buClr>
              <a:buSzPts val="1100"/>
              <a:buFont typeface="Arial"/>
              <a:buNone/>
            </a:pPr>
            <a:r>
              <a:rPr lang="en" sz="1300">
                <a:solidFill>
                  <a:schemeClr val="dk1"/>
                </a:solidFill>
              </a:rPr>
              <a:t> i) Closure</a:t>
            </a:r>
            <a:endParaRPr sz="1300">
              <a:solidFill>
                <a:schemeClr val="dk1"/>
              </a:solidFill>
            </a:endParaRPr>
          </a:p>
          <a:p>
            <a:pPr indent="0" lvl="0" marL="457200" marR="101600" rtl="0" algn="l">
              <a:spcBef>
                <a:spcPts val="800"/>
              </a:spcBef>
              <a:spcAft>
                <a:spcPts val="0"/>
              </a:spcAft>
              <a:buClr>
                <a:schemeClr val="dk1"/>
              </a:buClr>
              <a:buSzPts val="1100"/>
              <a:buFont typeface="Arial"/>
              <a:buNone/>
            </a:pPr>
            <a:r>
              <a:rPr lang="en" sz="1300">
                <a:solidFill>
                  <a:schemeClr val="dk1"/>
                </a:solidFill>
              </a:rPr>
              <a:t>ii) Associative</a:t>
            </a:r>
            <a:endParaRPr sz="1300">
              <a:solidFill>
                <a:schemeClr val="dk1"/>
              </a:solidFill>
            </a:endParaRPr>
          </a:p>
          <a:p>
            <a:pPr indent="0" lvl="0" marL="457200" marR="101600" rtl="0" algn="l">
              <a:spcBef>
                <a:spcPts val="800"/>
              </a:spcBef>
              <a:spcAft>
                <a:spcPts val="0"/>
              </a:spcAft>
              <a:buClr>
                <a:schemeClr val="dk1"/>
              </a:buClr>
              <a:buSzPts val="1100"/>
              <a:buFont typeface="Arial"/>
              <a:buNone/>
            </a:pPr>
            <a:r>
              <a:rPr lang="en" sz="1300">
                <a:solidFill>
                  <a:schemeClr val="dk1"/>
                </a:solidFill>
              </a:rPr>
              <a:t>iii) Identity element</a:t>
            </a:r>
            <a:endParaRPr sz="1300">
              <a:solidFill>
                <a:schemeClr val="dk1"/>
              </a:solidFill>
            </a:endParaRPr>
          </a:p>
          <a:p>
            <a:pPr indent="0" lvl="0" marL="457200" marR="101600" rtl="0" algn="l">
              <a:spcBef>
                <a:spcPts val="800"/>
              </a:spcBef>
              <a:spcAft>
                <a:spcPts val="800"/>
              </a:spcAft>
              <a:buClr>
                <a:schemeClr val="dk1"/>
              </a:buClr>
              <a:buSzPts val="1100"/>
              <a:buFont typeface="Arial"/>
              <a:buNone/>
            </a:pPr>
            <a:r>
              <a:rPr lang="en" sz="1300">
                <a:solidFill>
                  <a:schemeClr val="dk1"/>
                </a:solidFill>
              </a:rPr>
              <a:t>iv) Inverse element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 name="Shape 395"/>
        <p:cNvGrpSpPr/>
        <p:nvPr/>
      </p:nvGrpSpPr>
      <p:grpSpPr>
        <a:xfrm>
          <a:off x="0" y="0"/>
          <a:ext cx="0" cy="0"/>
          <a:chOff x="0" y="0"/>
          <a:chExt cx="0" cy="0"/>
        </a:xfrm>
      </p:grpSpPr>
      <p:sp>
        <p:nvSpPr>
          <p:cNvPr id="396" name="Google Shape;396;p34"/>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7" name="Google Shape;397;p3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8" name="Google Shape;398;p3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9" name="Google Shape;399;p3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00" name="Google Shape;400;p3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01" name="Google Shape;401;p3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02" name="Google Shape;402;p3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03" name="Google Shape;403;p3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04" name="Google Shape;404;p34"/>
          <p:cNvSpPr txBox="1"/>
          <p:nvPr/>
        </p:nvSpPr>
        <p:spPr>
          <a:xfrm>
            <a:off x="905338" y="835350"/>
            <a:ext cx="7536300" cy="1291800"/>
          </a:xfrm>
          <a:prstGeom prst="rect">
            <a:avLst/>
          </a:prstGeom>
          <a:noFill/>
          <a:ln>
            <a:noFill/>
          </a:ln>
        </p:spPr>
        <p:txBody>
          <a:bodyPr anchorCtr="0" anchor="t" bIns="41575" lIns="41575" spcFirstLastPara="1" rIns="41575" wrap="square" tIns="41575">
            <a:spAutoFit/>
          </a:bodyPr>
          <a:lstStyle/>
          <a:p>
            <a:pPr indent="0" lvl="0" marL="0" marR="101600" rtl="0" algn="l">
              <a:lnSpc>
                <a:spcPct val="115000"/>
              </a:lnSpc>
              <a:spcBef>
                <a:spcPts val="0"/>
              </a:spcBef>
              <a:spcAft>
                <a:spcPts val="0"/>
              </a:spcAft>
              <a:buNone/>
            </a:pPr>
            <a:r>
              <a:rPr lang="en" sz="1300">
                <a:solidFill>
                  <a:schemeClr val="dk1"/>
                </a:solidFill>
                <a:highlight>
                  <a:srgbClr val="FFFFFF"/>
                </a:highlight>
              </a:rPr>
              <a:t>A cyclic group is a group that can be generated by a single element. Every element of a cyclic group is a power of some specific element which is called a generator. A cyclic group can be generated by a generator ‘g’, such that every other element of the group can be written as a power of the generator ‘g’.</a:t>
            </a:r>
            <a:endParaRPr sz="1200">
              <a:solidFill>
                <a:schemeClr val="dk1"/>
              </a:solidFill>
              <a:highlight>
                <a:srgbClr val="FFFFFF"/>
              </a:highlight>
            </a:endParaRPr>
          </a:p>
          <a:p>
            <a:pPr indent="0" lvl="0" marL="457200" marR="101600" rtl="0" algn="l">
              <a:lnSpc>
                <a:spcPct val="115000"/>
              </a:lnSpc>
              <a:spcBef>
                <a:spcPts val="800"/>
              </a:spcBef>
              <a:spcAft>
                <a:spcPts val="800"/>
              </a:spcAft>
              <a:buNone/>
            </a:pPr>
            <a:r>
              <a:t/>
            </a:r>
            <a:endParaRPr sz="1200">
              <a:solidFill>
                <a:schemeClr val="dk1"/>
              </a:solidFill>
              <a:highlight>
                <a:srgbClr val="FFFFFF"/>
              </a:highlight>
            </a:endParaRPr>
          </a:p>
        </p:txBody>
      </p:sp>
      <p:sp>
        <p:nvSpPr>
          <p:cNvPr id="405" name="Google Shape;405;p34"/>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CYCLIC GROUPS</a:t>
            </a:r>
            <a:endParaRPr b="1" i="0" sz="1500" u="none" cap="none" strike="noStrike">
              <a:solidFill>
                <a:srgbClr val="000000"/>
              </a:solidFill>
              <a:latin typeface="Arial"/>
              <a:ea typeface="Arial"/>
              <a:cs typeface="Arial"/>
              <a:sym typeface="Arial"/>
            </a:endParaRPr>
          </a:p>
        </p:txBody>
      </p:sp>
      <p:pic>
        <p:nvPicPr>
          <p:cNvPr id="406" name="Google Shape;406;p34"/>
          <p:cNvPicPr preferRelativeResize="0"/>
          <p:nvPr/>
        </p:nvPicPr>
        <p:blipFill>
          <a:blip r:embed="rId4">
            <a:alphaModFix/>
          </a:blip>
          <a:stretch>
            <a:fillRect/>
          </a:stretch>
        </p:blipFill>
        <p:spPr>
          <a:xfrm>
            <a:off x="1267100" y="2010672"/>
            <a:ext cx="6812775" cy="260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 name="Shape 81"/>
        <p:cNvGrpSpPr/>
        <p:nvPr/>
      </p:nvGrpSpPr>
      <p:grpSpPr>
        <a:xfrm>
          <a:off x="0" y="0"/>
          <a:ext cx="0" cy="0"/>
          <a:chOff x="0" y="0"/>
          <a:chExt cx="0" cy="0"/>
        </a:xfrm>
      </p:grpSpPr>
      <p:sp>
        <p:nvSpPr>
          <p:cNvPr id="82" name="Google Shape;82;p17"/>
          <p:cNvSpPr/>
          <p:nvPr/>
        </p:nvSpPr>
        <p:spPr>
          <a:xfrm>
            <a:off x="0" y="0"/>
            <a:ext cx="9144000" cy="5143500"/>
          </a:xfrm>
          <a:prstGeom prst="rect">
            <a:avLst/>
          </a:prstGeom>
          <a:solidFill>
            <a:schemeClr val="lt1">
              <a:alpha val="98820"/>
            </a:schemeClr>
          </a:solidFill>
          <a:ln cap="flat" cmpd="sng" w="76200">
            <a:solidFill>
              <a:srgbClr val="005893"/>
            </a:solidFill>
            <a:prstDash val="solid"/>
            <a:round/>
            <a:headEnd len="sm" w="sm" type="none"/>
            <a:tailEnd len="sm" w="sm" type="none"/>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1100">
              <a:solidFill>
                <a:srgbClr val="2B2B2B"/>
              </a:solidFill>
              <a:latin typeface="Calibri"/>
              <a:ea typeface="Calibri"/>
              <a:cs typeface="Calibri"/>
              <a:sym typeface="Calibri"/>
            </a:endParaRPr>
          </a:p>
        </p:txBody>
      </p:sp>
      <p:sp>
        <p:nvSpPr>
          <p:cNvPr id="83" name="Google Shape;83;p17"/>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84" name="Google Shape;84;p17"/>
          <p:cNvSpPr/>
          <p:nvPr/>
        </p:nvSpPr>
        <p:spPr>
          <a:xfrm>
            <a:off x="457056"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85" name="Google Shape;85;p1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86" name="Google Shape;86;p17"/>
          <p:cNvSpPr/>
          <p:nvPr/>
        </p:nvSpPr>
        <p:spPr>
          <a:xfrm>
            <a:off x="1363947"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87" name="Google Shape;87;p17"/>
          <p:cNvSpPr txBox="1"/>
          <p:nvPr/>
        </p:nvSpPr>
        <p:spPr>
          <a:xfrm>
            <a:off x="828910" y="199271"/>
            <a:ext cx="623700" cy="248700"/>
          </a:xfrm>
          <a:prstGeom prst="rect">
            <a:avLst/>
          </a:prstGeom>
          <a:noFill/>
          <a:ln>
            <a:noFill/>
          </a:ln>
        </p:spPr>
        <p:txBody>
          <a:bodyPr anchorCtr="0" anchor="t" bIns="0" lIns="0" spcFirstLastPara="1" rIns="0" wrap="square" tIns="7800">
            <a:spAutoFit/>
          </a:bodyPr>
          <a:lstStyle/>
          <a:p>
            <a:pPr indent="0" lvl="0" marL="0" marR="0" rtl="0" algn="l">
              <a:lnSpc>
                <a:spcPct val="111562"/>
              </a:lnSpc>
              <a:spcBef>
                <a:spcPts val="0"/>
              </a:spcBef>
              <a:spcAft>
                <a:spcPts val="0"/>
              </a:spcAft>
              <a:buNone/>
            </a:pPr>
            <a:r>
              <a:rPr b="1" lang="en" sz="700">
                <a:solidFill>
                  <a:srgbClr val="231F20"/>
                </a:solidFill>
                <a:latin typeface="Helvetica Neue"/>
                <a:ea typeface="Helvetica Neue"/>
                <a:cs typeface="Helvetica Neue"/>
                <a:sym typeface="Helvetica Neue"/>
              </a:rPr>
              <a:t>RV College of</a:t>
            </a:r>
            <a:endParaRPr sz="600"/>
          </a:p>
          <a:p>
            <a:pPr indent="0" lvl="0" marL="0" marR="0" rtl="0" algn="l">
              <a:lnSpc>
                <a:spcPct val="111562"/>
              </a:lnSpc>
              <a:spcBef>
                <a:spcPts val="100"/>
              </a:spcBef>
              <a:spcAft>
                <a:spcPts val="0"/>
              </a:spcAft>
              <a:buNone/>
            </a:pPr>
            <a:r>
              <a:rPr b="1" lang="en" sz="700">
                <a:solidFill>
                  <a:srgbClr val="231F20"/>
                </a:solidFill>
                <a:latin typeface="Helvetica Neue"/>
                <a:ea typeface="Helvetica Neue"/>
                <a:cs typeface="Helvetica Neue"/>
                <a:sym typeface="Helvetica Neue"/>
              </a:rPr>
              <a:t>Engineering </a:t>
            </a:r>
            <a:endParaRPr b="1" sz="700">
              <a:solidFill>
                <a:schemeClr val="dk1"/>
              </a:solidFill>
              <a:latin typeface="Helvetica Neue"/>
              <a:ea typeface="Helvetica Neue"/>
              <a:cs typeface="Helvetica Neue"/>
              <a:sym typeface="Helvetica Neue"/>
            </a:endParaRPr>
          </a:p>
        </p:txBody>
      </p:sp>
      <p:sp>
        <p:nvSpPr>
          <p:cNvPr id="88" name="Google Shape;88;p1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latin typeface="Playfair Display"/>
                <a:ea typeface="Playfair Display"/>
                <a:cs typeface="Playfair Display"/>
                <a:sym typeface="Playfair Display"/>
              </a:rPr>
              <a:t>Go, change the world</a:t>
            </a:r>
            <a:endParaRPr/>
          </a:p>
        </p:txBody>
      </p:sp>
      <p:sp>
        <p:nvSpPr>
          <p:cNvPr id="89" name="Google Shape;89;p17"/>
          <p:cNvSpPr txBox="1"/>
          <p:nvPr/>
        </p:nvSpPr>
        <p:spPr>
          <a:xfrm>
            <a:off x="2513445" y="200715"/>
            <a:ext cx="4332300" cy="273000"/>
          </a:xfrm>
          <a:prstGeom prst="rect">
            <a:avLst/>
          </a:prstGeom>
          <a:noFill/>
          <a:ln>
            <a:noFill/>
          </a:ln>
        </p:spPr>
        <p:txBody>
          <a:bodyPr anchorCtr="0" anchor="t" bIns="20775" lIns="41575" spcFirstLastPara="1" rIns="41575" wrap="square" tIns="20775">
            <a:spAutoFit/>
          </a:bodyPr>
          <a:lstStyle/>
          <a:p>
            <a:pPr indent="0" lvl="0" marL="0" marR="0" rtl="0" algn="ctr">
              <a:spcBef>
                <a:spcPts val="0"/>
              </a:spcBef>
              <a:spcAft>
                <a:spcPts val="0"/>
              </a:spcAft>
              <a:buNone/>
            </a:pPr>
            <a:r>
              <a:rPr b="1" lang="en" sz="1500">
                <a:solidFill>
                  <a:schemeClr val="dk1"/>
                </a:solidFill>
              </a:rPr>
              <a:t>BRIEF OVERVIEW - THE OSI MODEL</a:t>
            </a:r>
            <a:endParaRPr b="1" sz="1500">
              <a:solidFill>
                <a:schemeClr val="dk1"/>
              </a:solidFill>
            </a:endParaRPr>
          </a:p>
        </p:txBody>
      </p:sp>
      <p:pic>
        <p:nvPicPr>
          <p:cNvPr id="90" name="Google Shape;90;p17"/>
          <p:cNvPicPr preferRelativeResize="0"/>
          <p:nvPr/>
        </p:nvPicPr>
        <p:blipFill rotWithShape="1">
          <a:blip r:embed="rId4">
            <a:alphaModFix/>
          </a:blip>
          <a:srcRect b="0" l="0" r="0" t="0"/>
          <a:stretch/>
        </p:blipFill>
        <p:spPr>
          <a:xfrm>
            <a:off x="-981007" y="350175"/>
            <a:ext cx="3134185" cy="5142776"/>
          </a:xfrm>
          <a:prstGeom prst="rect">
            <a:avLst/>
          </a:prstGeom>
          <a:noFill/>
          <a:ln>
            <a:noFill/>
          </a:ln>
        </p:spPr>
      </p:pic>
      <p:pic>
        <p:nvPicPr>
          <p:cNvPr id="91" name="Google Shape;91;p17"/>
          <p:cNvPicPr preferRelativeResize="0"/>
          <p:nvPr/>
        </p:nvPicPr>
        <p:blipFill rotWithShape="1">
          <a:blip r:embed="rId5">
            <a:alphaModFix/>
          </a:blip>
          <a:srcRect b="13088" l="25325" r="4695" t="14839"/>
          <a:stretch/>
        </p:blipFill>
        <p:spPr>
          <a:xfrm>
            <a:off x="2324013" y="765642"/>
            <a:ext cx="1892485" cy="1246887"/>
          </a:xfrm>
          <a:prstGeom prst="rect">
            <a:avLst/>
          </a:prstGeom>
          <a:noFill/>
          <a:ln>
            <a:noFill/>
          </a:ln>
        </p:spPr>
      </p:pic>
      <p:pic>
        <p:nvPicPr>
          <p:cNvPr id="92" name="Google Shape;92;p17"/>
          <p:cNvPicPr preferRelativeResize="0"/>
          <p:nvPr/>
        </p:nvPicPr>
        <p:blipFill rotWithShape="1">
          <a:blip r:embed="rId6">
            <a:alphaModFix/>
          </a:blip>
          <a:srcRect b="0" l="0" r="0" t="0"/>
          <a:stretch/>
        </p:blipFill>
        <p:spPr>
          <a:xfrm>
            <a:off x="4631859" y="551178"/>
            <a:ext cx="1524134" cy="1523412"/>
          </a:xfrm>
          <a:prstGeom prst="rect">
            <a:avLst/>
          </a:prstGeom>
          <a:noFill/>
          <a:ln>
            <a:noFill/>
          </a:ln>
        </p:spPr>
      </p:pic>
      <p:pic>
        <p:nvPicPr>
          <p:cNvPr id="93" name="Google Shape;93;p17"/>
          <p:cNvPicPr preferRelativeResize="0"/>
          <p:nvPr/>
        </p:nvPicPr>
        <p:blipFill rotWithShape="1">
          <a:blip r:embed="rId7">
            <a:alphaModFix/>
          </a:blip>
          <a:srcRect b="0" l="0" r="0" t="0"/>
          <a:stretch/>
        </p:blipFill>
        <p:spPr>
          <a:xfrm>
            <a:off x="6493814" y="710911"/>
            <a:ext cx="2378255" cy="1246887"/>
          </a:xfrm>
          <a:prstGeom prst="rect">
            <a:avLst/>
          </a:prstGeom>
          <a:noFill/>
          <a:ln>
            <a:noFill/>
          </a:ln>
        </p:spPr>
      </p:pic>
      <p:pic>
        <p:nvPicPr>
          <p:cNvPr id="94" name="Google Shape;94;p17"/>
          <p:cNvPicPr preferRelativeResize="0"/>
          <p:nvPr/>
        </p:nvPicPr>
        <p:blipFill rotWithShape="1">
          <a:blip r:embed="rId8">
            <a:alphaModFix/>
          </a:blip>
          <a:srcRect b="13499" l="25910" r="37780" t="41919"/>
          <a:stretch/>
        </p:blipFill>
        <p:spPr>
          <a:xfrm>
            <a:off x="6355031" y="2309990"/>
            <a:ext cx="2198632" cy="1127757"/>
          </a:xfrm>
          <a:prstGeom prst="rect">
            <a:avLst/>
          </a:prstGeom>
          <a:noFill/>
          <a:ln>
            <a:noFill/>
          </a:ln>
        </p:spPr>
      </p:pic>
      <p:pic>
        <p:nvPicPr>
          <p:cNvPr id="95" name="Google Shape;95;p17"/>
          <p:cNvPicPr preferRelativeResize="0"/>
          <p:nvPr/>
        </p:nvPicPr>
        <p:blipFill rotWithShape="1">
          <a:blip r:embed="rId9">
            <a:alphaModFix/>
          </a:blip>
          <a:srcRect b="7065" l="4121" r="10379" t="10392"/>
          <a:stretch/>
        </p:blipFill>
        <p:spPr>
          <a:xfrm>
            <a:off x="2759102" y="2196001"/>
            <a:ext cx="2598925" cy="1413100"/>
          </a:xfrm>
          <a:prstGeom prst="rect">
            <a:avLst/>
          </a:prstGeom>
          <a:noFill/>
          <a:ln>
            <a:noFill/>
          </a:ln>
        </p:spPr>
      </p:pic>
      <p:pic>
        <p:nvPicPr>
          <p:cNvPr id="96" name="Google Shape;96;p17"/>
          <p:cNvPicPr preferRelativeResize="0"/>
          <p:nvPr/>
        </p:nvPicPr>
        <p:blipFill rotWithShape="1">
          <a:blip r:embed="rId10">
            <a:alphaModFix/>
          </a:blip>
          <a:srcRect b="20841" l="0" r="51807" t="17019"/>
          <a:stretch/>
        </p:blipFill>
        <p:spPr>
          <a:xfrm>
            <a:off x="3592429" y="3830159"/>
            <a:ext cx="1620994" cy="1174688"/>
          </a:xfrm>
          <a:prstGeom prst="rect">
            <a:avLst/>
          </a:prstGeom>
          <a:noFill/>
          <a:ln>
            <a:noFill/>
          </a:ln>
        </p:spPr>
      </p:pic>
      <p:pic>
        <p:nvPicPr>
          <p:cNvPr id="97" name="Google Shape;97;p17"/>
          <p:cNvPicPr preferRelativeResize="0"/>
          <p:nvPr/>
        </p:nvPicPr>
        <p:blipFill rotWithShape="1">
          <a:blip r:embed="rId11">
            <a:alphaModFix/>
          </a:blip>
          <a:srcRect b="0" l="0" r="0" t="0"/>
          <a:stretch/>
        </p:blipFill>
        <p:spPr>
          <a:xfrm>
            <a:off x="6267312" y="3853626"/>
            <a:ext cx="1961789" cy="1127750"/>
          </a:xfrm>
          <a:prstGeom prst="rect">
            <a:avLst/>
          </a:prstGeom>
          <a:noFill/>
          <a:ln>
            <a:noFill/>
          </a:ln>
        </p:spPr>
      </p:pic>
      <p:sp>
        <p:nvSpPr>
          <p:cNvPr id="98" name="Google Shape;98;p17"/>
          <p:cNvSpPr txBox="1"/>
          <p:nvPr>
            <p:ph idx="12" type="sldNum"/>
          </p:nvPr>
        </p:nvSpPr>
        <p:spPr>
          <a:xfrm>
            <a:off x="6583622" y="4783224"/>
            <a:ext cx="2103300" cy="153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cxnSp>
        <p:nvCxnSpPr>
          <p:cNvPr id="99" name="Google Shape;99;p17"/>
          <p:cNvCxnSpPr/>
          <p:nvPr/>
        </p:nvCxnSpPr>
        <p:spPr>
          <a:xfrm>
            <a:off x="4243813" y="1307788"/>
            <a:ext cx="848700" cy="102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7"/>
          <p:cNvCxnSpPr/>
          <p:nvPr/>
        </p:nvCxnSpPr>
        <p:spPr>
          <a:xfrm>
            <a:off x="5691613" y="1307788"/>
            <a:ext cx="848700" cy="102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7"/>
          <p:cNvCxnSpPr/>
          <p:nvPr/>
        </p:nvCxnSpPr>
        <p:spPr>
          <a:xfrm rot="10800000">
            <a:off x="5386813" y="2831788"/>
            <a:ext cx="848700" cy="10200"/>
          </a:xfrm>
          <a:prstGeom prst="straightConnector1">
            <a:avLst/>
          </a:prstGeom>
          <a:noFill/>
          <a:ln cap="flat" cmpd="sng" w="9525">
            <a:solidFill>
              <a:schemeClr val="dk2"/>
            </a:solidFill>
            <a:prstDash val="solid"/>
            <a:round/>
            <a:headEnd len="med" w="med" type="none"/>
            <a:tailEnd len="med" w="med" type="triangle"/>
          </a:ln>
        </p:spPr>
      </p:cxnSp>
      <p:cxnSp>
        <p:nvCxnSpPr>
          <p:cNvPr id="102" name="Google Shape;102;p17"/>
          <p:cNvCxnSpPr/>
          <p:nvPr/>
        </p:nvCxnSpPr>
        <p:spPr>
          <a:xfrm>
            <a:off x="5310613" y="4355788"/>
            <a:ext cx="848700" cy="102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7"/>
          <p:cNvCxnSpPr/>
          <p:nvPr/>
        </p:nvCxnSpPr>
        <p:spPr>
          <a:xfrm flipH="1">
            <a:off x="7698163" y="1955338"/>
            <a:ext cx="327900" cy="2943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7"/>
          <p:cNvCxnSpPr/>
          <p:nvPr/>
        </p:nvCxnSpPr>
        <p:spPr>
          <a:xfrm>
            <a:off x="3106725" y="3609650"/>
            <a:ext cx="388500" cy="58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0" name="Shape 410"/>
        <p:cNvGrpSpPr/>
        <p:nvPr/>
      </p:nvGrpSpPr>
      <p:grpSpPr>
        <a:xfrm>
          <a:off x="0" y="0"/>
          <a:ext cx="0" cy="0"/>
          <a:chOff x="0" y="0"/>
          <a:chExt cx="0" cy="0"/>
        </a:xfrm>
      </p:grpSpPr>
      <p:sp>
        <p:nvSpPr>
          <p:cNvPr id="411" name="Google Shape;411;p35"/>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2" name="Google Shape;412;p3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3" name="Google Shape;413;p3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4" name="Google Shape;414;p3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5" name="Google Shape;415;p3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6" name="Google Shape;416;p3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17" name="Google Shape;417;p3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18" name="Google Shape;418;p3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19" name="Google Shape;419;p35"/>
          <p:cNvSpPr txBox="1"/>
          <p:nvPr/>
        </p:nvSpPr>
        <p:spPr>
          <a:xfrm>
            <a:off x="679550" y="1107625"/>
            <a:ext cx="4107300" cy="2993100"/>
          </a:xfrm>
          <a:prstGeom prst="rect">
            <a:avLst/>
          </a:prstGeom>
          <a:noFill/>
          <a:ln>
            <a:noFill/>
          </a:ln>
        </p:spPr>
        <p:txBody>
          <a:bodyPr anchorCtr="0" anchor="t" bIns="41575" lIns="41575" spcFirstLastPara="1" rIns="41575" wrap="square" tIns="41575">
            <a:spAutoFit/>
          </a:bodyPr>
          <a:lstStyle/>
          <a:p>
            <a:pPr indent="-177800" lvl="0" marL="203200" marR="0" rtl="0" algn="l">
              <a:lnSpc>
                <a:spcPct val="100000"/>
              </a:lnSpc>
              <a:spcBef>
                <a:spcPts val="0"/>
              </a:spcBef>
              <a:spcAft>
                <a:spcPts val="0"/>
              </a:spcAft>
              <a:buClr>
                <a:schemeClr val="dk1"/>
              </a:buClr>
              <a:buSzPts val="1200"/>
              <a:buFont typeface="Arial"/>
              <a:buChar char="●"/>
            </a:pPr>
            <a:r>
              <a:rPr lang="en" sz="1350">
                <a:solidFill>
                  <a:srgbClr val="151515"/>
                </a:solidFill>
                <a:highlight>
                  <a:srgbClr val="FFFFFF"/>
                </a:highlight>
              </a:rPr>
              <a:t>In this algorithm, both parties exchange messages that contribute to the computed shared secret</a:t>
            </a:r>
            <a:endParaRPr sz="1350">
              <a:solidFill>
                <a:srgbClr val="151515"/>
              </a:solidFill>
              <a:highlight>
                <a:srgbClr val="FFFFFF"/>
              </a:highlight>
            </a:endParaRPr>
          </a:p>
          <a:p>
            <a:pPr indent="0" lvl="0" marL="0" marR="0" rtl="0" algn="l">
              <a:lnSpc>
                <a:spcPct val="100000"/>
              </a:lnSpc>
              <a:spcBef>
                <a:spcPts val="0"/>
              </a:spcBef>
              <a:spcAft>
                <a:spcPts val="0"/>
              </a:spcAft>
              <a:buNone/>
            </a:pPr>
            <a:r>
              <a:t/>
            </a:r>
            <a:endParaRPr sz="1350">
              <a:solidFill>
                <a:srgbClr val="151515"/>
              </a:solidFill>
              <a:highlight>
                <a:srgbClr val="FFFFFF"/>
              </a:highlight>
            </a:endParaRPr>
          </a:p>
          <a:p>
            <a:pPr indent="-187325" lvl="0" marL="203200" marR="0" rtl="0" algn="l">
              <a:lnSpc>
                <a:spcPct val="100000"/>
              </a:lnSpc>
              <a:spcBef>
                <a:spcPts val="0"/>
              </a:spcBef>
              <a:spcAft>
                <a:spcPts val="0"/>
              </a:spcAft>
              <a:buClr>
                <a:srgbClr val="151515"/>
              </a:buClr>
              <a:buSzPts val="1350"/>
              <a:buChar char="●"/>
            </a:pPr>
            <a:r>
              <a:rPr lang="en" sz="1350">
                <a:solidFill>
                  <a:srgbClr val="151515"/>
                </a:solidFill>
                <a:highlight>
                  <a:srgbClr val="FFFFFF"/>
                </a:highlight>
              </a:rPr>
              <a:t>It involves creation of a function using the concepts of group theory and modular arithmetic such that </a:t>
            </a:r>
            <a:r>
              <a:rPr i="1" lang="en" sz="1350">
                <a:solidFill>
                  <a:srgbClr val="151515"/>
                </a:solidFill>
                <a:highlight>
                  <a:srgbClr val="FFFFFF"/>
                </a:highlight>
              </a:rPr>
              <a:t>f(f(x, a), b) = f(f(x, b), a). </a:t>
            </a:r>
            <a:r>
              <a:rPr lang="en" sz="1350">
                <a:solidFill>
                  <a:srgbClr val="151515"/>
                </a:solidFill>
                <a:highlight>
                  <a:srgbClr val="FFFFFF"/>
                </a:highlight>
              </a:rPr>
              <a:t>This equivalent value is the shared key.</a:t>
            </a:r>
            <a:endParaRPr sz="1350">
              <a:solidFill>
                <a:srgbClr val="151515"/>
              </a:solidFill>
              <a:highlight>
                <a:srgbClr val="FFFFFF"/>
              </a:highlight>
            </a:endParaRPr>
          </a:p>
          <a:p>
            <a:pPr indent="0" lvl="0" marL="0" marR="0" rtl="0" algn="l">
              <a:lnSpc>
                <a:spcPct val="100000"/>
              </a:lnSpc>
              <a:spcBef>
                <a:spcPts val="0"/>
              </a:spcBef>
              <a:spcAft>
                <a:spcPts val="0"/>
              </a:spcAft>
              <a:buNone/>
            </a:pPr>
            <a:r>
              <a:t/>
            </a:r>
            <a:endParaRPr sz="1350">
              <a:solidFill>
                <a:srgbClr val="151515"/>
              </a:solidFill>
              <a:highlight>
                <a:srgbClr val="FFFFFF"/>
              </a:highlight>
            </a:endParaRPr>
          </a:p>
          <a:p>
            <a:pPr indent="-187325" lvl="0" marL="203200" marR="0" rtl="0" algn="l">
              <a:lnSpc>
                <a:spcPct val="100000"/>
              </a:lnSpc>
              <a:spcBef>
                <a:spcPts val="0"/>
              </a:spcBef>
              <a:spcAft>
                <a:spcPts val="0"/>
              </a:spcAft>
              <a:buClr>
                <a:srgbClr val="151515"/>
              </a:buClr>
              <a:buSzPts val="1350"/>
              <a:buChar char="●"/>
            </a:pPr>
            <a:r>
              <a:rPr lang="en" sz="1350">
                <a:solidFill>
                  <a:srgbClr val="151515"/>
                </a:solidFill>
                <a:highlight>
                  <a:srgbClr val="FFFFFF"/>
                </a:highlight>
              </a:rPr>
              <a:t>This method is commonly used in TLS encryption to generate the shared key that can be used for symmetric encryption using AES.</a:t>
            </a:r>
            <a:endParaRPr sz="1350">
              <a:solidFill>
                <a:srgbClr val="151515"/>
              </a:solidFill>
              <a:highlight>
                <a:srgbClr val="FFFFFF"/>
              </a:highlight>
            </a:endParaRPr>
          </a:p>
          <a:p>
            <a:pPr indent="0" lvl="0" marL="0" marR="0" rtl="0" algn="l">
              <a:lnSpc>
                <a:spcPct val="100000"/>
              </a:lnSpc>
              <a:spcBef>
                <a:spcPts val="0"/>
              </a:spcBef>
              <a:spcAft>
                <a:spcPts val="0"/>
              </a:spcAft>
              <a:buNone/>
            </a:pPr>
            <a:r>
              <a:t/>
            </a:r>
            <a:endParaRPr sz="1350">
              <a:solidFill>
                <a:srgbClr val="151515"/>
              </a:solidFill>
              <a:highlight>
                <a:srgbClr val="FFFFFF"/>
              </a:highlight>
            </a:endParaRPr>
          </a:p>
          <a:p>
            <a:pPr indent="-187325" lvl="0" marL="203200" marR="0" rtl="0" algn="l">
              <a:lnSpc>
                <a:spcPct val="100000"/>
              </a:lnSpc>
              <a:spcBef>
                <a:spcPts val="0"/>
              </a:spcBef>
              <a:spcAft>
                <a:spcPts val="0"/>
              </a:spcAft>
              <a:buClr>
                <a:srgbClr val="151515"/>
              </a:buClr>
              <a:buSzPts val="1350"/>
              <a:buChar char="●"/>
            </a:pPr>
            <a:r>
              <a:rPr lang="en" sz="1350">
                <a:solidFill>
                  <a:srgbClr val="151515"/>
                </a:solidFill>
                <a:highlight>
                  <a:srgbClr val="FFFFFF"/>
                </a:highlight>
              </a:rPr>
              <a:t>It can be thought of easily in terms of mixing paint as shown here.</a:t>
            </a:r>
            <a:endParaRPr sz="1350">
              <a:solidFill>
                <a:srgbClr val="151515"/>
              </a:solidFill>
              <a:highlight>
                <a:srgbClr val="FFFFFF"/>
              </a:highlight>
            </a:endParaRPr>
          </a:p>
        </p:txBody>
      </p:sp>
      <p:sp>
        <p:nvSpPr>
          <p:cNvPr id="420" name="Google Shape;420;p35"/>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DIFFIE-HELLMAN ALGORITHM</a:t>
            </a:r>
            <a:endParaRPr b="1" i="0" sz="1500" u="none" cap="none" strike="noStrike">
              <a:solidFill>
                <a:srgbClr val="000000"/>
              </a:solidFill>
              <a:latin typeface="Arial"/>
              <a:ea typeface="Arial"/>
              <a:cs typeface="Arial"/>
              <a:sym typeface="Arial"/>
            </a:endParaRPr>
          </a:p>
        </p:txBody>
      </p:sp>
      <p:pic>
        <p:nvPicPr>
          <p:cNvPr id="421" name="Google Shape;421;p35"/>
          <p:cNvPicPr preferRelativeResize="0"/>
          <p:nvPr/>
        </p:nvPicPr>
        <p:blipFill>
          <a:blip r:embed="rId4">
            <a:alphaModFix/>
          </a:blip>
          <a:stretch>
            <a:fillRect/>
          </a:stretch>
        </p:blipFill>
        <p:spPr>
          <a:xfrm>
            <a:off x="5528851" y="981525"/>
            <a:ext cx="2374149" cy="35632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 name="Shape 425"/>
        <p:cNvGrpSpPr/>
        <p:nvPr/>
      </p:nvGrpSpPr>
      <p:grpSpPr>
        <a:xfrm>
          <a:off x="0" y="0"/>
          <a:ext cx="0" cy="0"/>
          <a:chOff x="0" y="0"/>
          <a:chExt cx="0" cy="0"/>
        </a:xfrm>
      </p:grpSpPr>
      <p:sp>
        <p:nvSpPr>
          <p:cNvPr id="426" name="Google Shape;426;p36"/>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7" name="Google Shape;427;p3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8" name="Google Shape;428;p3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9" name="Google Shape;429;p3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30" name="Google Shape;430;p3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31" name="Google Shape;431;p3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32" name="Google Shape;432;p3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33" name="Google Shape;433;p3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34" name="Google Shape;434;p36"/>
          <p:cNvSpPr txBox="1"/>
          <p:nvPr/>
        </p:nvSpPr>
        <p:spPr>
          <a:xfrm>
            <a:off x="341750" y="829100"/>
            <a:ext cx="4770900" cy="4068600"/>
          </a:xfrm>
          <a:prstGeom prst="rect">
            <a:avLst/>
          </a:prstGeom>
          <a:noFill/>
          <a:ln>
            <a:noFill/>
          </a:ln>
        </p:spPr>
        <p:txBody>
          <a:bodyPr anchorCtr="0" anchor="t" bIns="41575" lIns="41575" spcFirstLastPara="1" rIns="41575" wrap="square" tIns="41575">
            <a:spAutoFit/>
          </a:bodyPr>
          <a:lstStyle/>
          <a:p>
            <a:pPr indent="0" lvl="0" marL="0" rtl="0" algn="l">
              <a:lnSpc>
                <a:spcPct val="115000"/>
              </a:lnSpc>
              <a:spcBef>
                <a:spcPts val="0"/>
              </a:spcBef>
              <a:spcAft>
                <a:spcPts val="0"/>
              </a:spcAft>
              <a:buNone/>
            </a:pPr>
            <a:r>
              <a:rPr lang="en" sz="1350">
                <a:solidFill>
                  <a:srgbClr val="151515"/>
                </a:solidFill>
                <a:highlight>
                  <a:srgbClr val="FFFFFF"/>
                </a:highlight>
              </a:rPr>
              <a:t>The algorithm in itself is very simple. Let’s assume that Alice wants to establish a shared secret with Bob and Eve is an external observer. Here’s an example of the protocol with secret values in red.</a:t>
            </a:r>
            <a:endParaRPr sz="1150">
              <a:solidFill>
                <a:srgbClr val="444444"/>
              </a:solidFill>
              <a:highlight>
                <a:srgbClr val="FFFFFF"/>
              </a:highlight>
              <a:latin typeface="Roboto"/>
              <a:ea typeface="Roboto"/>
              <a:cs typeface="Roboto"/>
              <a:sym typeface="Roboto"/>
            </a:endParaRPr>
          </a:p>
          <a:p>
            <a:pPr indent="-301625" lvl="0" marL="876300" rtl="0" algn="l">
              <a:lnSpc>
                <a:spcPct val="115000"/>
              </a:lnSpc>
              <a:spcBef>
                <a:spcPts val="1500"/>
              </a:spcBef>
              <a:spcAft>
                <a:spcPts val="0"/>
              </a:spcAft>
              <a:buClr>
                <a:srgbClr val="444444"/>
              </a:buClr>
              <a:buSzPts val="1150"/>
              <a:buFont typeface="Roboto"/>
              <a:buAutoNum type="arabicPeriod"/>
            </a:pPr>
            <a:r>
              <a:rPr lang="en" sz="1350">
                <a:solidFill>
                  <a:srgbClr val="151515"/>
                </a:solidFill>
                <a:highlight>
                  <a:srgbClr val="FFFFFF"/>
                </a:highlight>
              </a:rPr>
              <a:t>Alice and Bob agree to use a prime number N = 11 (chosen arbitrarily) and base g = 7. (g is one f the generators of the mod N group)</a:t>
            </a:r>
            <a:endParaRPr sz="1350">
              <a:solidFill>
                <a:srgbClr val="151515"/>
              </a:solidFill>
              <a:highlight>
                <a:srgbClr val="FFFFFF"/>
              </a:highlight>
            </a:endParaRPr>
          </a:p>
          <a:p>
            <a:pPr indent="-301625" lvl="0" marL="876300" rtl="0" algn="l">
              <a:lnSpc>
                <a:spcPct val="115000"/>
              </a:lnSpc>
              <a:spcBef>
                <a:spcPts val="0"/>
              </a:spcBef>
              <a:spcAft>
                <a:spcPts val="0"/>
              </a:spcAft>
              <a:buClr>
                <a:srgbClr val="444444"/>
              </a:buClr>
              <a:buSzPts val="1150"/>
              <a:buFont typeface="Roboto"/>
              <a:buAutoNum type="arabicPeriod"/>
            </a:pPr>
            <a:r>
              <a:rPr lang="en" sz="1350">
                <a:solidFill>
                  <a:srgbClr val="151515"/>
                </a:solidFill>
                <a:highlight>
                  <a:srgbClr val="FFFFFF"/>
                </a:highlight>
              </a:rPr>
              <a:t>Alice chooses a secret integer </a:t>
            </a:r>
            <a:r>
              <a:rPr lang="en" sz="1350">
                <a:solidFill>
                  <a:srgbClr val="CC0000"/>
                </a:solidFill>
                <a:highlight>
                  <a:srgbClr val="FFFFFF"/>
                </a:highlight>
              </a:rPr>
              <a:t>a = 2</a:t>
            </a:r>
            <a:r>
              <a:rPr lang="en" sz="1350">
                <a:solidFill>
                  <a:srgbClr val="151515"/>
                </a:solidFill>
                <a:highlight>
                  <a:srgbClr val="FFFFFF"/>
                </a:highlight>
              </a:rPr>
              <a:t>, then sends it to Bob A = g^</a:t>
            </a:r>
            <a:r>
              <a:rPr lang="en" sz="1350">
                <a:solidFill>
                  <a:srgbClr val="CC0000"/>
                </a:solidFill>
                <a:highlight>
                  <a:srgbClr val="FFFFFF"/>
                </a:highlight>
              </a:rPr>
              <a:t>a</a:t>
            </a:r>
            <a:r>
              <a:rPr lang="en" sz="1350">
                <a:solidFill>
                  <a:srgbClr val="151515"/>
                </a:solidFill>
                <a:highlight>
                  <a:srgbClr val="FFFFFF"/>
                </a:highlight>
              </a:rPr>
              <a:t> mod N (A = 7^</a:t>
            </a:r>
            <a:r>
              <a:rPr lang="en" sz="1350">
                <a:solidFill>
                  <a:srgbClr val="CC0000"/>
                </a:solidFill>
                <a:highlight>
                  <a:srgbClr val="FFFFFF"/>
                </a:highlight>
              </a:rPr>
              <a:t>2</a:t>
            </a:r>
            <a:r>
              <a:rPr lang="en" sz="1350">
                <a:solidFill>
                  <a:srgbClr val="151515"/>
                </a:solidFill>
                <a:highlight>
                  <a:srgbClr val="FFFFFF"/>
                </a:highlight>
              </a:rPr>
              <a:t> mod 11 = 5)</a:t>
            </a:r>
            <a:endParaRPr sz="1350">
              <a:solidFill>
                <a:srgbClr val="151515"/>
              </a:solidFill>
              <a:highlight>
                <a:srgbClr val="FFFFFF"/>
              </a:highlight>
            </a:endParaRPr>
          </a:p>
          <a:p>
            <a:pPr indent="-301625" lvl="0" marL="876300" rtl="0" algn="l">
              <a:lnSpc>
                <a:spcPct val="115000"/>
              </a:lnSpc>
              <a:spcBef>
                <a:spcPts val="0"/>
              </a:spcBef>
              <a:spcAft>
                <a:spcPts val="0"/>
              </a:spcAft>
              <a:buClr>
                <a:srgbClr val="444444"/>
              </a:buClr>
              <a:buSzPts val="1150"/>
              <a:buFont typeface="Roboto"/>
              <a:buAutoNum type="arabicPeriod"/>
            </a:pPr>
            <a:r>
              <a:rPr lang="en" sz="1350">
                <a:solidFill>
                  <a:srgbClr val="151515"/>
                </a:solidFill>
                <a:highlight>
                  <a:srgbClr val="FFFFFF"/>
                </a:highlight>
              </a:rPr>
              <a:t>Bob chooses a secret integer </a:t>
            </a:r>
            <a:r>
              <a:rPr lang="en" sz="1350">
                <a:solidFill>
                  <a:srgbClr val="CC0000"/>
                </a:solidFill>
                <a:highlight>
                  <a:srgbClr val="FFFFFF"/>
                </a:highlight>
              </a:rPr>
              <a:t>b = 4</a:t>
            </a:r>
            <a:r>
              <a:rPr lang="en" sz="1350">
                <a:solidFill>
                  <a:srgbClr val="151515"/>
                </a:solidFill>
                <a:highlight>
                  <a:srgbClr val="FFFFFF"/>
                </a:highlight>
              </a:rPr>
              <a:t>, then sends it to Alice B = g^</a:t>
            </a:r>
            <a:r>
              <a:rPr lang="en" sz="1350">
                <a:solidFill>
                  <a:srgbClr val="CC0000"/>
                </a:solidFill>
                <a:highlight>
                  <a:srgbClr val="FFFFFF"/>
                </a:highlight>
              </a:rPr>
              <a:t>b</a:t>
            </a:r>
            <a:r>
              <a:rPr lang="en" sz="1350">
                <a:solidFill>
                  <a:srgbClr val="151515"/>
                </a:solidFill>
                <a:highlight>
                  <a:srgbClr val="FFFFFF"/>
                </a:highlight>
              </a:rPr>
              <a:t> mod N (B = 7^</a:t>
            </a:r>
            <a:r>
              <a:rPr lang="en" sz="1350">
                <a:solidFill>
                  <a:srgbClr val="CC0000"/>
                </a:solidFill>
                <a:highlight>
                  <a:srgbClr val="FFFFFF"/>
                </a:highlight>
              </a:rPr>
              <a:t>4</a:t>
            </a:r>
            <a:r>
              <a:rPr lang="en" sz="1350">
                <a:solidFill>
                  <a:srgbClr val="151515"/>
                </a:solidFill>
                <a:highlight>
                  <a:srgbClr val="FFFFFF"/>
                </a:highlight>
              </a:rPr>
              <a:t> mod 11 = 3)</a:t>
            </a:r>
            <a:endParaRPr sz="1350">
              <a:solidFill>
                <a:srgbClr val="151515"/>
              </a:solidFill>
              <a:highlight>
                <a:srgbClr val="FFFFFF"/>
              </a:highlight>
            </a:endParaRPr>
          </a:p>
          <a:p>
            <a:pPr indent="-301625" lvl="0" marL="876300" rtl="0" algn="l">
              <a:lnSpc>
                <a:spcPct val="115000"/>
              </a:lnSpc>
              <a:spcBef>
                <a:spcPts val="0"/>
              </a:spcBef>
              <a:spcAft>
                <a:spcPts val="0"/>
              </a:spcAft>
              <a:buClr>
                <a:srgbClr val="444444"/>
              </a:buClr>
              <a:buSzPts val="1150"/>
              <a:buFont typeface="Roboto"/>
              <a:buAutoNum type="arabicPeriod"/>
            </a:pPr>
            <a:r>
              <a:rPr lang="en" sz="1350">
                <a:solidFill>
                  <a:srgbClr val="151515"/>
                </a:solidFill>
                <a:highlight>
                  <a:srgbClr val="FFFFFF"/>
                </a:highlight>
              </a:rPr>
              <a:t>Alice computes s = B^</a:t>
            </a:r>
            <a:r>
              <a:rPr lang="en" sz="1350">
                <a:solidFill>
                  <a:srgbClr val="CC0000"/>
                </a:solidFill>
                <a:highlight>
                  <a:srgbClr val="FFFFFF"/>
                </a:highlight>
              </a:rPr>
              <a:t>a</a:t>
            </a:r>
            <a:r>
              <a:rPr lang="en" sz="1350">
                <a:solidFill>
                  <a:srgbClr val="151515"/>
                </a:solidFill>
                <a:highlight>
                  <a:srgbClr val="FFFFFF"/>
                </a:highlight>
              </a:rPr>
              <a:t> mod N (s = 3^2 mod 11 = </a:t>
            </a:r>
            <a:r>
              <a:rPr lang="en" sz="1350">
                <a:solidFill>
                  <a:srgbClr val="CC0000"/>
                </a:solidFill>
                <a:highlight>
                  <a:srgbClr val="FFFFFF"/>
                </a:highlight>
              </a:rPr>
              <a:t>9</a:t>
            </a:r>
            <a:r>
              <a:rPr lang="en" sz="1350">
                <a:solidFill>
                  <a:srgbClr val="151515"/>
                </a:solidFill>
                <a:highlight>
                  <a:srgbClr val="FFFFFF"/>
                </a:highlight>
              </a:rPr>
              <a:t>)</a:t>
            </a:r>
            <a:endParaRPr sz="1350">
              <a:solidFill>
                <a:srgbClr val="151515"/>
              </a:solidFill>
              <a:highlight>
                <a:srgbClr val="FFFFFF"/>
              </a:highlight>
            </a:endParaRPr>
          </a:p>
          <a:p>
            <a:pPr indent="-301625" lvl="0" marL="876300" rtl="0" algn="l">
              <a:lnSpc>
                <a:spcPct val="115000"/>
              </a:lnSpc>
              <a:spcBef>
                <a:spcPts val="0"/>
              </a:spcBef>
              <a:spcAft>
                <a:spcPts val="0"/>
              </a:spcAft>
              <a:buClr>
                <a:srgbClr val="444444"/>
              </a:buClr>
              <a:buSzPts val="1150"/>
              <a:buFont typeface="Roboto"/>
              <a:buAutoNum type="arabicPeriod"/>
            </a:pPr>
            <a:r>
              <a:rPr lang="en" sz="1350">
                <a:solidFill>
                  <a:srgbClr val="151515"/>
                </a:solidFill>
                <a:highlight>
                  <a:srgbClr val="FFFFFF"/>
                </a:highlight>
              </a:rPr>
              <a:t>Bob computes s = A^</a:t>
            </a:r>
            <a:r>
              <a:rPr lang="en" sz="1350">
                <a:solidFill>
                  <a:srgbClr val="CC0000"/>
                </a:solidFill>
                <a:highlight>
                  <a:srgbClr val="FFFFFF"/>
                </a:highlight>
              </a:rPr>
              <a:t>b</a:t>
            </a:r>
            <a:r>
              <a:rPr lang="en" sz="1350">
                <a:solidFill>
                  <a:srgbClr val="151515"/>
                </a:solidFill>
                <a:highlight>
                  <a:srgbClr val="FFFFFF"/>
                </a:highlight>
              </a:rPr>
              <a:t> mod N (s = 5^4 mod 11 = </a:t>
            </a:r>
            <a:r>
              <a:rPr lang="en" sz="1350">
                <a:solidFill>
                  <a:srgbClr val="CC0000"/>
                </a:solidFill>
                <a:highlight>
                  <a:srgbClr val="FFFFFF"/>
                </a:highlight>
              </a:rPr>
              <a:t>9</a:t>
            </a:r>
            <a:r>
              <a:rPr lang="en" sz="1350">
                <a:solidFill>
                  <a:srgbClr val="151515"/>
                </a:solidFill>
                <a:highlight>
                  <a:srgbClr val="FFFFFF"/>
                </a:highlight>
              </a:rPr>
              <a:t>)</a:t>
            </a:r>
            <a:endParaRPr sz="1350">
              <a:solidFill>
                <a:srgbClr val="151515"/>
              </a:solidFill>
              <a:highlight>
                <a:srgbClr val="FFFFFF"/>
              </a:highlight>
            </a:endParaRPr>
          </a:p>
          <a:p>
            <a:pPr indent="-301625" lvl="0" marL="876300" rtl="0" algn="l">
              <a:lnSpc>
                <a:spcPct val="115000"/>
              </a:lnSpc>
              <a:spcBef>
                <a:spcPts val="0"/>
              </a:spcBef>
              <a:spcAft>
                <a:spcPts val="0"/>
              </a:spcAft>
              <a:buClr>
                <a:srgbClr val="444444"/>
              </a:buClr>
              <a:buSzPts val="1150"/>
              <a:buFont typeface="Roboto"/>
              <a:buAutoNum type="arabicPeriod"/>
            </a:pPr>
            <a:r>
              <a:rPr lang="en" sz="1350">
                <a:solidFill>
                  <a:srgbClr val="151515"/>
                </a:solidFill>
                <a:highlight>
                  <a:srgbClr val="FFFFFF"/>
                </a:highlight>
              </a:rPr>
              <a:t>Alice and Bob now share a secret (</a:t>
            </a:r>
            <a:r>
              <a:rPr lang="en" sz="1350">
                <a:solidFill>
                  <a:srgbClr val="CC0000"/>
                </a:solidFill>
                <a:highlight>
                  <a:srgbClr val="FFFFFF"/>
                </a:highlight>
              </a:rPr>
              <a:t>the number 9</a:t>
            </a:r>
            <a:r>
              <a:rPr lang="en" sz="1350">
                <a:solidFill>
                  <a:srgbClr val="151515"/>
                </a:solidFill>
                <a:highlight>
                  <a:srgbClr val="FFFFFF"/>
                </a:highlight>
              </a:rPr>
              <a:t>)</a:t>
            </a:r>
            <a:r>
              <a:rPr lang="en" sz="1150">
                <a:solidFill>
                  <a:srgbClr val="444444"/>
                </a:solidFill>
                <a:highlight>
                  <a:srgbClr val="FFFFFF"/>
                </a:highlight>
                <a:latin typeface="Roboto"/>
                <a:ea typeface="Roboto"/>
                <a:cs typeface="Roboto"/>
                <a:sym typeface="Roboto"/>
              </a:rPr>
              <a:t>.</a:t>
            </a:r>
            <a:endParaRPr sz="1350">
              <a:solidFill>
                <a:srgbClr val="151515"/>
              </a:solidFill>
              <a:highlight>
                <a:srgbClr val="FFFFFF"/>
              </a:highlight>
            </a:endParaRPr>
          </a:p>
        </p:txBody>
      </p:sp>
      <p:sp>
        <p:nvSpPr>
          <p:cNvPr id="435" name="Google Shape;435;p36"/>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DIFFIE-HELLMAN ALGORITHM</a:t>
            </a:r>
            <a:endParaRPr b="1" i="0" sz="1500" u="none" cap="none" strike="noStrike">
              <a:solidFill>
                <a:srgbClr val="000000"/>
              </a:solidFill>
              <a:latin typeface="Arial"/>
              <a:ea typeface="Arial"/>
              <a:cs typeface="Arial"/>
              <a:sym typeface="Arial"/>
            </a:endParaRPr>
          </a:p>
        </p:txBody>
      </p:sp>
      <p:pic>
        <p:nvPicPr>
          <p:cNvPr id="436" name="Google Shape;436;p36"/>
          <p:cNvPicPr preferRelativeResize="0"/>
          <p:nvPr/>
        </p:nvPicPr>
        <p:blipFill>
          <a:blip r:embed="rId4">
            <a:alphaModFix/>
          </a:blip>
          <a:stretch>
            <a:fillRect/>
          </a:stretch>
        </p:blipFill>
        <p:spPr>
          <a:xfrm>
            <a:off x="5449225" y="829100"/>
            <a:ext cx="3439248" cy="1934574"/>
          </a:xfrm>
          <a:prstGeom prst="rect">
            <a:avLst/>
          </a:prstGeom>
          <a:noFill/>
          <a:ln>
            <a:noFill/>
          </a:ln>
        </p:spPr>
      </p:pic>
      <p:pic>
        <p:nvPicPr>
          <p:cNvPr id="437" name="Google Shape;437;p36"/>
          <p:cNvPicPr preferRelativeResize="0"/>
          <p:nvPr/>
        </p:nvPicPr>
        <p:blipFill>
          <a:blip r:embed="rId5">
            <a:alphaModFix/>
          </a:blip>
          <a:stretch>
            <a:fillRect/>
          </a:stretch>
        </p:blipFill>
        <p:spPr>
          <a:xfrm>
            <a:off x="5449225" y="2963125"/>
            <a:ext cx="3439248" cy="19345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 name="Shape 441"/>
        <p:cNvGrpSpPr/>
        <p:nvPr/>
      </p:nvGrpSpPr>
      <p:grpSpPr>
        <a:xfrm>
          <a:off x="0" y="0"/>
          <a:ext cx="0" cy="0"/>
          <a:chOff x="0" y="0"/>
          <a:chExt cx="0" cy="0"/>
        </a:xfrm>
      </p:grpSpPr>
      <p:sp>
        <p:nvSpPr>
          <p:cNvPr id="442" name="Google Shape;442;p37"/>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3" name="Google Shape;443;p3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4" name="Google Shape;444;p3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5" name="Google Shape;445;p3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6" name="Google Shape;446;p3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7" name="Google Shape;447;p3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48" name="Google Shape;448;p3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49" name="Google Shape;449;p3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50" name="Google Shape;450;p37"/>
          <p:cNvSpPr txBox="1"/>
          <p:nvPr/>
        </p:nvSpPr>
        <p:spPr>
          <a:xfrm>
            <a:off x="457050" y="722688"/>
            <a:ext cx="8094900" cy="707400"/>
          </a:xfrm>
          <a:prstGeom prst="rect">
            <a:avLst/>
          </a:prstGeom>
          <a:noFill/>
          <a:ln>
            <a:noFill/>
          </a:ln>
        </p:spPr>
        <p:txBody>
          <a:bodyPr anchorCtr="0" anchor="t" bIns="41575" lIns="41575" spcFirstLastPara="1" rIns="41575" wrap="square" tIns="41575">
            <a:spAutoFit/>
          </a:bodyPr>
          <a:lstStyle/>
          <a:p>
            <a:pPr indent="-314325" lvl="0" marL="457200" marR="0" rtl="0" algn="l">
              <a:lnSpc>
                <a:spcPct val="100000"/>
              </a:lnSpc>
              <a:spcBef>
                <a:spcPts val="0"/>
              </a:spcBef>
              <a:spcAft>
                <a:spcPts val="0"/>
              </a:spcAft>
              <a:buClr>
                <a:srgbClr val="151515"/>
              </a:buClr>
              <a:buSzPts val="1350"/>
              <a:buChar char="●"/>
            </a:pPr>
            <a:r>
              <a:rPr lang="en" sz="1350">
                <a:solidFill>
                  <a:srgbClr val="151515"/>
                </a:solidFill>
                <a:highlight>
                  <a:srgbClr val="FFFFFF"/>
                </a:highlight>
              </a:rPr>
              <a:t>Here, we see the net operation performed is g^(ab) mod N for both Alice and Bob which is the shared key. </a:t>
            </a:r>
            <a:endParaRPr sz="1350">
              <a:solidFill>
                <a:srgbClr val="151515"/>
              </a:solidFill>
              <a:highlight>
                <a:srgbClr val="FFFFFF"/>
              </a:highlight>
            </a:endParaRPr>
          </a:p>
          <a:p>
            <a:pPr indent="-314325" lvl="0" marL="457200" marR="0" rtl="0" algn="l">
              <a:lnSpc>
                <a:spcPct val="100000"/>
              </a:lnSpc>
              <a:spcBef>
                <a:spcPts val="0"/>
              </a:spcBef>
              <a:spcAft>
                <a:spcPts val="0"/>
              </a:spcAft>
              <a:buClr>
                <a:srgbClr val="151515"/>
              </a:buClr>
              <a:buSzPts val="1350"/>
              <a:buChar char="●"/>
            </a:pPr>
            <a:r>
              <a:rPr lang="en" sz="1350">
                <a:solidFill>
                  <a:srgbClr val="151515"/>
                </a:solidFill>
                <a:highlight>
                  <a:srgbClr val="FFFFFF"/>
                </a:highlight>
              </a:rPr>
              <a:t>This works because </a:t>
            </a:r>
            <a:r>
              <a:rPr lang="en" sz="1350">
                <a:solidFill>
                  <a:srgbClr val="151515"/>
                </a:solidFill>
                <a:highlight>
                  <a:srgbClr val="FFFFFF"/>
                </a:highlight>
              </a:rPr>
              <a:t>exponent</a:t>
            </a:r>
            <a:r>
              <a:rPr lang="en" sz="1350">
                <a:solidFill>
                  <a:srgbClr val="151515"/>
                </a:solidFill>
                <a:highlight>
                  <a:srgbClr val="FFFFFF"/>
                </a:highlight>
              </a:rPr>
              <a:t> rules still hold in modular arithmetic.</a:t>
            </a:r>
            <a:endParaRPr sz="1350">
              <a:solidFill>
                <a:srgbClr val="151515"/>
              </a:solidFill>
              <a:highlight>
                <a:srgbClr val="FFFFFF"/>
              </a:highlight>
            </a:endParaRPr>
          </a:p>
        </p:txBody>
      </p:sp>
      <p:sp>
        <p:nvSpPr>
          <p:cNvPr id="451" name="Google Shape;451;p37"/>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DIFFIE-HELLMAN ALGORITHM</a:t>
            </a:r>
            <a:endParaRPr b="1" i="0" sz="1500" u="none" cap="none" strike="noStrike">
              <a:solidFill>
                <a:srgbClr val="000000"/>
              </a:solidFill>
              <a:latin typeface="Arial"/>
              <a:ea typeface="Arial"/>
              <a:cs typeface="Arial"/>
              <a:sym typeface="Arial"/>
            </a:endParaRPr>
          </a:p>
        </p:txBody>
      </p:sp>
      <p:pic>
        <p:nvPicPr>
          <p:cNvPr id="452" name="Google Shape;452;p37"/>
          <p:cNvPicPr preferRelativeResize="0"/>
          <p:nvPr/>
        </p:nvPicPr>
        <p:blipFill>
          <a:blip r:embed="rId4">
            <a:alphaModFix/>
          </a:blip>
          <a:stretch>
            <a:fillRect/>
          </a:stretch>
        </p:blipFill>
        <p:spPr>
          <a:xfrm>
            <a:off x="2128200" y="1919775"/>
            <a:ext cx="5090573" cy="2863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p38"/>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58" name="Google Shape;458;p3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59" name="Google Shape;459;p3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0" name="Google Shape;460;p3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1" name="Google Shape;461;p3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2" name="Google Shape;462;p3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63" name="Google Shape;463;p3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64" name="Google Shape;464;p3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65" name="Google Shape;465;p38"/>
          <p:cNvSpPr txBox="1"/>
          <p:nvPr/>
        </p:nvSpPr>
        <p:spPr>
          <a:xfrm>
            <a:off x="457050" y="722688"/>
            <a:ext cx="8094900" cy="291900"/>
          </a:xfrm>
          <a:prstGeom prst="rect">
            <a:avLst/>
          </a:prstGeom>
          <a:noFill/>
          <a:ln>
            <a:noFill/>
          </a:ln>
        </p:spPr>
        <p:txBody>
          <a:bodyPr anchorCtr="0" anchor="t" bIns="41575" lIns="41575" spcFirstLastPara="1" rIns="41575" wrap="square" tIns="41575">
            <a:spAutoFit/>
          </a:bodyPr>
          <a:lstStyle/>
          <a:p>
            <a:pPr indent="0" lvl="0" marL="0" marR="0" rtl="0" algn="l">
              <a:lnSpc>
                <a:spcPct val="100000"/>
              </a:lnSpc>
              <a:spcBef>
                <a:spcPts val="0"/>
              </a:spcBef>
              <a:spcAft>
                <a:spcPts val="0"/>
              </a:spcAft>
              <a:buNone/>
            </a:pPr>
            <a:r>
              <a:t/>
            </a:r>
            <a:endParaRPr sz="1350">
              <a:solidFill>
                <a:srgbClr val="151515"/>
              </a:solidFill>
              <a:highlight>
                <a:srgbClr val="FFFFFF"/>
              </a:highlight>
            </a:endParaRPr>
          </a:p>
        </p:txBody>
      </p:sp>
      <p:sp>
        <p:nvSpPr>
          <p:cNvPr id="466" name="Google Shape;466;p38"/>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DIFFIE-HELLMAN ALGORITHM</a:t>
            </a:r>
            <a:endParaRPr b="1" i="0" sz="1500" u="none" cap="none" strike="noStrike">
              <a:solidFill>
                <a:srgbClr val="000000"/>
              </a:solidFill>
              <a:latin typeface="Arial"/>
              <a:ea typeface="Arial"/>
              <a:cs typeface="Arial"/>
              <a:sym typeface="Arial"/>
            </a:endParaRPr>
          </a:p>
        </p:txBody>
      </p:sp>
      <p:pic>
        <p:nvPicPr>
          <p:cNvPr id="467" name="Google Shape;467;p38"/>
          <p:cNvPicPr preferRelativeResize="0"/>
          <p:nvPr/>
        </p:nvPicPr>
        <p:blipFill>
          <a:blip r:embed="rId4">
            <a:alphaModFix/>
          </a:blip>
          <a:stretch>
            <a:fillRect/>
          </a:stretch>
        </p:blipFill>
        <p:spPr>
          <a:xfrm>
            <a:off x="388423" y="1014600"/>
            <a:ext cx="4706050" cy="3627450"/>
          </a:xfrm>
          <a:prstGeom prst="rect">
            <a:avLst/>
          </a:prstGeom>
          <a:noFill/>
          <a:ln>
            <a:noFill/>
          </a:ln>
        </p:spPr>
      </p:pic>
      <p:pic>
        <p:nvPicPr>
          <p:cNvPr id="468" name="Google Shape;468;p38"/>
          <p:cNvPicPr preferRelativeResize="0"/>
          <p:nvPr/>
        </p:nvPicPr>
        <p:blipFill rotWithShape="1">
          <a:blip r:embed="rId5">
            <a:alphaModFix/>
          </a:blip>
          <a:srcRect b="0" l="0" r="18916" t="0"/>
          <a:stretch/>
        </p:blipFill>
        <p:spPr>
          <a:xfrm>
            <a:off x="5408225" y="723210"/>
            <a:ext cx="3278700" cy="2593564"/>
          </a:xfrm>
          <a:prstGeom prst="rect">
            <a:avLst/>
          </a:prstGeom>
          <a:noFill/>
          <a:ln>
            <a:noFill/>
          </a:ln>
        </p:spPr>
      </p:pic>
      <p:pic>
        <p:nvPicPr>
          <p:cNvPr id="469" name="Google Shape;469;p38"/>
          <p:cNvPicPr preferRelativeResize="0"/>
          <p:nvPr/>
        </p:nvPicPr>
        <p:blipFill>
          <a:blip r:embed="rId6">
            <a:alphaModFix/>
          </a:blip>
          <a:stretch>
            <a:fillRect/>
          </a:stretch>
        </p:blipFill>
        <p:spPr>
          <a:xfrm>
            <a:off x="5990077" y="3371181"/>
            <a:ext cx="2215425" cy="14120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 name="Shape 473"/>
        <p:cNvGrpSpPr/>
        <p:nvPr/>
      </p:nvGrpSpPr>
      <p:grpSpPr>
        <a:xfrm>
          <a:off x="0" y="0"/>
          <a:ext cx="0" cy="0"/>
          <a:chOff x="0" y="0"/>
          <a:chExt cx="0" cy="0"/>
        </a:xfrm>
      </p:grpSpPr>
      <p:sp>
        <p:nvSpPr>
          <p:cNvPr id="474" name="Google Shape;474;p39"/>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5" name="Google Shape;475;p39"/>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6" name="Google Shape;476;p39"/>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7" name="Google Shape;477;p39"/>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8" name="Google Shape;478;p39"/>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9" name="Google Shape;479;p39"/>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80" name="Google Shape;480;p39"/>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81" name="Google Shape;481;p39"/>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82" name="Google Shape;482;p39"/>
          <p:cNvSpPr txBox="1"/>
          <p:nvPr/>
        </p:nvSpPr>
        <p:spPr>
          <a:xfrm>
            <a:off x="458500" y="800950"/>
            <a:ext cx="3336900" cy="4008900"/>
          </a:xfrm>
          <a:prstGeom prst="rect">
            <a:avLst/>
          </a:prstGeom>
          <a:noFill/>
          <a:ln>
            <a:noFill/>
          </a:ln>
        </p:spPr>
        <p:txBody>
          <a:bodyPr anchorCtr="0" anchor="t" bIns="41575" lIns="41575" spcFirstLastPara="1" rIns="41575" wrap="square" tIns="41575">
            <a:spAutoFit/>
          </a:bodyPr>
          <a:lstStyle/>
          <a:p>
            <a:pPr indent="-314325" lvl="0" marL="457200" rtl="0" algn="l">
              <a:lnSpc>
                <a:spcPct val="150000"/>
              </a:lnSpc>
              <a:spcBef>
                <a:spcPts val="0"/>
              </a:spcBef>
              <a:spcAft>
                <a:spcPts val="0"/>
              </a:spcAft>
              <a:buClr>
                <a:schemeClr val="dk1"/>
              </a:buClr>
              <a:buSzPts val="1350"/>
              <a:buChar char="●"/>
            </a:pPr>
            <a:r>
              <a:rPr lang="en" sz="1200">
                <a:solidFill>
                  <a:schemeClr val="dk1"/>
                </a:solidFill>
                <a:highlight>
                  <a:srgbClr val="FFFFFF"/>
                </a:highlight>
              </a:rPr>
              <a:t>Also known as the </a:t>
            </a:r>
            <a:r>
              <a:rPr b="1" lang="en" sz="1200">
                <a:solidFill>
                  <a:srgbClr val="1155CC"/>
                </a:solidFill>
                <a:highlight>
                  <a:srgbClr val="FFFFFF"/>
                </a:highlight>
              </a:rPr>
              <a:t>Rijndael algorithm</a:t>
            </a:r>
            <a:r>
              <a:rPr lang="en" sz="1200">
                <a:solidFill>
                  <a:schemeClr val="dk1"/>
                </a:solidFill>
                <a:highlight>
                  <a:srgbClr val="FFFFFF"/>
                </a:highlight>
              </a:rPr>
              <a:t> </a:t>
            </a:r>
            <a:endParaRPr sz="1200">
              <a:solidFill>
                <a:schemeClr val="dk1"/>
              </a:solidFill>
              <a:highlight>
                <a:srgbClr val="FFFFFF"/>
              </a:highlight>
            </a:endParaRPr>
          </a:p>
          <a:p>
            <a:pPr indent="-314325" lvl="0" marL="457200" rtl="0" algn="l">
              <a:lnSpc>
                <a:spcPct val="150000"/>
              </a:lnSpc>
              <a:spcBef>
                <a:spcPts val="0"/>
              </a:spcBef>
              <a:spcAft>
                <a:spcPts val="0"/>
              </a:spcAft>
              <a:buClr>
                <a:schemeClr val="dk1"/>
              </a:buClr>
              <a:buSzPts val="1350"/>
              <a:buChar char="●"/>
            </a:pPr>
            <a:r>
              <a:rPr lang="en" sz="1200">
                <a:solidFill>
                  <a:schemeClr val="dk1"/>
                </a:solidFill>
                <a:highlight>
                  <a:srgbClr val="FFFFFF"/>
                </a:highlight>
              </a:rPr>
              <a:t>Symmetric block cipher algorithm with a block/chunk size of 128 bits. </a:t>
            </a:r>
            <a:endParaRPr sz="1200">
              <a:solidFill>
                <a:schemeClr val="dk1"/>
              </a:solidFill>
              <a:highlight>
                <a:srgbClr val="FFFFFF"/>
              </a:highlight>
            </a:endParaRPr>
          </a:p>
          <a:p>
            <a:pPr indent="-314325" lvl="0" marL="457200" rtl="0" algn="l">
              <a:lnSpc>
                <a:spcPct val="150000"/>
              </a:lnSpc>
              <a:spcBef>
                <a:spcPts val="0"/>
              </a:spcBef>
              <a:spcAft>
                <a:spcPts val="0"/>
              </a:spcAft>
              <a:buClr>
                <a:schemeClr val="dk1"/>
              </a:buClr>
              <a:buSzPts val="1350"/>
              <a:buChar char="●"/>
            </a:pPr>
            <a:r>
              <a:rPr lang="en" sz="1200">
                <a:solidFill>
                  <a:schemeClr val="dk1"/>
                </a:solidFill>
                <a:highlight>
                  <a:srgbClr val="FFFFFF"/>
                </a:highlight>
              </a:rPr>
              <a:t>Converts these individual blocks using keys of 128, 192, and 256 bits. Once it encrypts these blocks, it joins them together to form the ciphertext.</a:t>
            </a:r>
            <a:endParaRPr sz="1200">
              <a:solidFill>
                <a:schemeClr val="dk1"/>
              </a:solidFill>
              <a:highlight>
                <a:srgbClr val="FFFFFF"/>
              </a:highlight>
            </a:endParaRPr>
          </a:p>
          <a:p>
            <a:pPr indent="-314325" lvl="0" marL="457200" rtl="0" algn="l">
              <a:lnSpc>
                <a:spcPct val="150000"/>
              </a:lnSpc>
              <a:spcBef>
                <a:spcPts val="0"/>
              </a:spcBef>
              <a:spcAft>
                <a:spcPts val="0"/>
              </a:spcAft>
              <a:buClr>
                <a:schemeClr val="dk1"/>
              </a:buClr>
              <a:buSzPts val="1350"/>
              <a:buChar char="●"/>
            </a:pPr>
            <a:r>
              <a:rPr lang="en" sz="1200">
                <a:solidFill>
                  <a:schemeClr val="dk1"/>
                </a:solidFill>
                <a:highlight>
                  <a:srgbClr val="FFFFFF"/>
                </a:highlight>
              </a:rPr>
              <a:t>Based on a substitution-permutation network, also known as an </a:t>
            </a:r>
            <a:r>
              <a:rPr b="1" lang="en" sz="1200">
                <a:solidFill>
                  <a:srgbClr val="1155CC"/>
                </a:solidFill>
                <a:highlight>
                  <a:srgbClr val="FFFFFF"/>
                </a:highlight>
              </a:rPr>
              <a:t>SP network</a:t>
            </a:r>
            <a:r>
              <a:rPr lang="en" sz="1200">
                <a:solidFill>
                  <a:schemeClr val="dk1"/>
                </a:solidFill>
                <a:highlight>
                  <a:srgbClr val="FFFFFF"/>
                </a:highlight>
              </a:rPr>
              <a:t>. It consists of a series of linked operations, including replacing inputs with specific outputs (substitutions) and others involving bit shuffling (permutations).</a:t>
            </a:r>
            <a:endParaRPr b="1" sz="1950">
              <a:solidFill>
                <a:schemeClr val="dk1"/>
              </a:solidFill>
              <a:highlight>
                <a:srgbClr val="FFFFFF"/>
              </a:highlight>
            </a:endParaRPr>
          </a:p>
        </p:txBody>
      </p:sp>
      <p:sp>
        <p:nvSpPr>
          <p:cNvPr id="483" name="Google Shape;483;p39"/>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AES ENCRYPTION</a:t>
            </a:r>
            <a:endParaRPr b="1" i="0" sz="1500" u="none" cap="none" strike="noStrike">
              <a:solidFill>
                <a:srgbClr val="000000"/>
              </a:solidFill>
              <a:latin typeface="Arial"/>
              <a:ea typeface="Arial"/>
              <a:cs typeface="Arial"/>
              <a:sym typeface="Arial"/>
            </a:endParaRPr>
          </a:p>
        </p:txBody>
      </p:sp>
      <p:pic>
        <p:nvPicPr>
          <p:cNvPr id="484" name="Google Shape;484;p39"/>
          <p:cNvPicPr preferRelativeResize="0"/>
          <p:nvPr/>
        </p:nvPicPr>
        <p:blipFill>
          <a:blip r:embed="rId4">
            <a:alphaModFix/>
          </a:blip>
          <a:stretch>
            <a:fillRect/>
          </a:stretch>
        </p:blipFill>
        <p:spPr>
          <a:xfrm>
            <a:off x="4092625" y="857600"/>
            <a:ext cx="4889402" cy="27677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8" name="Shape 488"/>
        <p:cNvGrpSpPr/>
        <p:nvPr/>
      </p:nvGrpSpPr>
      <p:grpSpPr>
        <a:xfrm>
          <a:off x="0" y="0"/>
          <a:ext cx="0" cy="0"/>
          <a:chOff x="0" y="0"/>
          <a:chExt cx="0" cy="0"/>
        </a:xfrm>
      </p:grpSpPr>
      <p:sp>
        <p:nvSpPr>
          <p:cNvPr id="489" name="Google Shape;489;p40"/>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0" name="Google Shape;490;p40"/>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1" name="Google Shape;491;p40"/>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2" name="Google Shape;492;p40"/>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3" name="Google Shape;493;p40"/>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4" name="Google Shape;494;p40"/>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95" name="Google Shape;495;p40"/>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496" name="Google Shape;496;p40"/>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497" name="Google Shape;497;p40"/>
          <p:cNvSpPr txBox="1"/>
          <p:nvPr/>
        </p:nvSpPr>
        <p:spPr>
          <a:xfrm>
            <a:off x="458500" y="800950"/>
            <a:ext cx="3008400" cy="3513900"/>
          </a:xfrm>
          <a:prstGeom prst="rect">
            <a:avLst/>
          </a:prstGeom>
          <a:noFill/>
          <a:ln>
            <a:noFill/>
          </a:ln>
        </p:spPr>
        <p:txBody>
          <a:bodyPr anchorCtr="0" anchor="t" bIns="41575" lIns="41575" spcFirstLastPara="1" rIns="41575" wrap="square" tIns="41575">
            <a:spAutoFit/>
          </a:bodyPr>
          <a:lstStyle/>
          <a:p>
            <a:pPr indent="0" lvl="0" marL="457200" marR="381000" rtl="0" algn="l">
              <a:lnSpc>
                <a:spcPct val="115000"/>
              </a:lnSpc>
              <a:spcBef>
                <a:spcPts val="1500"/>
              </a:spcBef>
              <a:spcAft>
                <a:spcPts val="0"/>
              </a:spcAft>
              <a:buNone/>
            </a:pPr>
            <a:r>
              <a:rPr b="1" lang="en" sz="1950">
                <a:solidFill>
                  <a:schemeClr val="dk1"/>
                </a:solidFill>
                <a:highlight>
                  <a:srgbClr val="FFFFFF"/>
                </a:highlight>
                <a:latin typeface="Georgia"/>
                <a:ea typeface="Georgia"/>
                <a:cs typeface="Georgia"/>
                <a:sym typeface="Georgia"/>
              </a:rPr>
              <a:t>Background</a:t>
            </a:r>
            <a:endParaRPr b="1" sz="1950">
              <a:solidFill>
                <a:schemeClr val="dk1"/>
              </a:solidFill>
              <a:highlight>
                <a:srgbClr val="FFFFFF"/>
              </a:highlight>
              <a:latin typeface="Georgia"/>
              <a:ea typeface="Georgia"/>
              <a:cs typeface="Georgia"/>
              <a:sym typeface="Georgia"/>
            </a:endParaRPr>
          </a:p>
          <a:p>
            <a:pPr indent="-314325" lvl="0" marL="457200" marR="381000" rtl="0" algn="l">
              <a:lnSpc>
                <a:spcPct val="115000"/>
              </a:lnSpc>
              <a:spcBef>
                <a:spcPts val="3800"/>
              </a:spcBef>
              <a:spcAft>
                <a:spcPts val="0"/>
              </a:spcAft>
              <a:buSzPts val="1350"/>
              <a:buFont typeface="Georgia"/>
              <a:buChar char="●"/>
            </a:pPr>
            <a:r>
              <a:rPr lang="en" sz="1350">
                <a:solidFill>
                  <a:schemeClr val="dk1"/>
                </a:solidFill>
                <a:highlight>
                  <a:srgbClr val="FFFFFF"/>
                </a:highlight>
                <a:latin typeface="Georgia"/>
                <a:ea typeface="Georgia"/>
                <a:cs typeface="Georgia"/>
                <a:sym typeface="Georgia"/>
              </a:rPr>
              <a:t>In the 1990s, </a:t>
            </a:r>
            <a:r>
              <a:rPr lang="en" sz="1350">
                <a:solidFill>
                  <a:schemeClr val="hlink"/>
                </a:solidFill>
                <a:highlight>
                  <a:srgbClr val="FFFFFF"/>
                </a:highlight>
                <a:uFill>
                  <a:noFill/>
                </a:uFill>
                <a:latin typeface="Georgia"/>
                <a:ea typeface="Georgia"/>
                <a:cs typeface="Georgia"/>
                <a:sym typeface="Georgia"/>
                <a:hlinkClick r:id="rId4"/>
              </a:rPr>
              <a:t>DES</a:t>
            </a:r>
            <a:r>
              <a:rPr lang="en" sz="1350">
                <a:solidFill>
                  <a:schemeClr val="dk1"/>
                </a:solidFill>
                <a:highlight>
                  <a:srgbClr val="FFFFFF"/>
                </a:highlight>
                <a:latin typeface="Georgia"/>
                <a:ea typeface="Georgia"/>
                <a:cs typeface="Georgia"/>
                <a:sym typeface="Georgia"/>
              </a:rPr>
              <a:t> was rendered insecure due to its relatively small 56-bit key size.</a:t>
            </a:r>
            <a:endParaRPr sz="1350">
              <a:solidFill>
                <a:schemeClr val="dk1"/>
              </a:solidFill>
              <a:highlight>
                <a:srgbClr val="FFFFFF"/>
              </a:highlight>
              <a:latin typeface="Georgia"/>
              <a:ea typeface="Georgia"/>
              <a:cs typeface="Georgia"/>
              <a:sym typeface="Georgia"/>
            </a:endParaRPr>
          </a:p>
          <a:p>
            <a:pPr indent="-314325" lvl="0" marL="457200" marR="381000" rtl="0" algn="l">
              <a:lnSpc>
                <a:spcPct val="115000"/>
              </a:lnSpc>
              <a:spcBef>
                <a:spcPts val="0"/>
              </a:spcBef>
              <a:spcAft>
                <a:spcPts val="0"/>
              </a:spcAft>
              <a:buSzPts val="1350"/>
              <a:buFont typeface="Georgia"/>
              <a:buChar char="●"/>
            </a:pPr>
            <a:r>
              <a:rPr lang="en" sz="1350">
                <a:solidFill>
                  <a:schemeClr val="dk1"/>
                </a:solidFill>
                <a:highlight>
                  <a:srgbClr val="FFFFFF"/>
                </a:highlight>
                <a:latin typeface="Georgia"/>
                <a:ea typeface="Georgia"/>
                <a:cs typeface="Georgia"/>
                <a:sym typeface="Georgia"/>
              </a:rPr>
              <a:t>So, in 1997, the </a:t>
            </a:r>
            <a:r>
              <a:rPr b="1" lang="en" sz="1350">
                <a:solidFill>
                  <a:schemeClr val="dk1"/>
                </a:solidFill>
                <a:highlight>
                  <a:srgbClr val="FFFFFF"/>
                </a:highlight>
                <a:latin typeface="Georgia"/>
                <a:ea typeface="Georgia"/>
                <a:cs typeface="Georgia"/>
                <a:sym typeface="Georgia"/>
              </a:rPr>
              <a:t>Advanced Encryption Standard</a:t>
            </a:r>
            <a:r>
              <a:rPr lang="en" sz="1350">
                <a:solidFill>
                  <a:schemeClr val="dk1"/>
                </a:solidFill>
                <a:highlight>
                  <a:srgbClr val="FFFFFF"/>
                </a:highlight>
                <a:latin typeface="Georgia"/>
                <a:ea typeface="Georgia"/>
                <a:cs typeface="Georgia"/>
                <a:sym typeface="Georgia"/>
              </a:rPr>
              <a:t> (</a:t>
            </a:r>
            <a:r>
              <a:rPr b="1" lang="en" sz="1350">
                <a:solidFill>
                  <a:schemeClr val="dk1"/>
                </a:solidFill>
                <a:highlight>
                  <a:srgbClr val="FFFFFF"/>
                </a:highlight>
                <a:latin typeface="Georgia"/>
                <a:ea typeface="Georgia"/>
                <a:cs typeface="Georgia"/>
                <a:sym typeface="Georgia"/>
              </a:rPr>
              <a:t>AES</a:t>
            </a:r>
            <a:r>
              <a:rPr lang="en" sz="1350">
                <a:solidFill>
                  <a:schemeClr val="dk1"/>
                </a:solidFill>
                <a:highlight>
                  <a:srgbClr val="FFFFFF"/>
                </a:highlight>
                <a:latin typeface="Georgia"/>
                <a:ea typeface="Georgia"/>
                <a:cs typeface="Georgia"/>
                <a:sym typeface="Georgia"/>
              </a:rPr>
              <a:t>) was proposed in response to a public call for proposals by the National Institute of Standards and Technology (NIST).</a:t>
            </a:r>
            <a:endParaRPr sz="1200">
              <a:solidFill>
                <a:schemeClr val="dk1"/>
              </a:solidFill>
            </a:endParaRPr>
          </a:p>
        </p:txBody>
      </p:sp>
      <p:sp>
        <p:nvSpPr>
          <p:cNvPr id="498" name="Google Shape;498;p40"/>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WHY WAS AES ENCRYPTION NECESSARY?</a:t>
            </a:r>
            <a:endParaRPr b="1" i="0" sz="1500" u="none" cap="none" strike="noStrike">
              <a:solidFill>
                <a:srgbClr val="000000"/>
              </a:solidFill>
              <a:latin typeface="Arial"/>
              <a:ea typeface="Arial"/>
              <a:cs typeface="Arial"/>
              <a:sym typeface="Arial"/>
            </a:endParaRPr>
          </a:p>
        </p:txBody>
      </p:sp>
      <p:pic>
        <p:nvPicPr>
          <p:cNvPr id="499" name="Google Shape;499;p40"/>
          <p:cNvPicPr preferRelativeResize="0"/>
          <p:nvPr/>
        </p:nvPicPr>
        <p:blipFill>
          <a:blip r:embed="rId5">
            <a:alphaModFix/>
          </a:blip>
          <a:stretch>
            <a:fillRect/>
          </a:stretch>
        </p:blipFill>
        <p:spPr>
          <a:xfrm>
            <a:off x="3931275" y="633700"/>
            <a:ext cx="4883476" cy="1817275"/>
          </a:xfrm>
          <a:prstGeom prst="rect">
            <a:avLst/>
          </a:prstGeom>
          <a:noFill/>
          <a:ln>
            <a:noFill/>
          </a:ln>
        </p:spPr>
      </p:pic>
      <p:pic>
        <p:nvPicPr>
          <p:cNvPr id="500" name="Google Shape;500;p40"/>
          <p:cNvPicPr preferRelativeResize="0"/>
          <p:nvPr/>
        </p:nvPicPr>
        <p:blipFill>
          <a:blip r:embed="rId6">
            <a:alphaModFix/>
          </a:blip>
          <a:stretch>
            <a:fillRect/>
          </a:stretch>
        </p:blipFill>
        <p:spPr>
          <a:xfrm>
            <a:off x="3802125" y="2414400"/>
            <a:ext cx="5086350" cy="259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4" name="Shape 504"/>
        <p:cNvGrpSpPr/>
        <p:nvPr/>
      </p:nvGrpSpPr>
      <p:grpSpPr>
        <a:xfrm>
          <a:off x="0" y="0"/>
          <a:ext cx="0" cy="0"/>
          <a:chOff x="0" y="0"/>
          <a:chExt cx="0" cy="0"/>
        </a:xfrm>
      </p:grpSpPr>
      <p:sp>
        <p:nvSpPr>
          <p:cNvPr id="505" name="Google Shape;505;p41"/>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06" name="Google Shape;506;p41"/>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07" name="Google Shape;507;p41"/>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08" name="Google Shape;508;p41"/>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09" name="Google Shape;509;p41"/>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0" name="Google Shape;510;p41"/>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11" name="Google Shape;511;p41"/>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12" name="Google Shape;512;p4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13" name="Google Shape;513;p41"/>
          <p:cNvSpPr txBox="1"/>
          <p:nvPr/>
        </p:nvSpPr>
        <p:spPr>
          <a:xfrm>
            <a:off x="147600" y="624475"/>
            <a:ext cx="3693000" cy="4517100"/>
          </a:xfrm>
          <a:prstGeom prst="rect">
            <a:avLst/>
          </a:prstGeom>
          <a:noFill/>
          <a:ln>
            <a:noFill/>
          </a:ln>
        </p:spPr>
        <p:txBody>
          <a:bodyPr anchorCtr="0" anchor="t" bIns="41575" lIns="41575" spcFirstLastPara="1" rIns="41575" wrap="square" tIns="41575">
            <a:spAutoFit/>
          </a:bodyPr>
          <a:lstStyle/>
          <a:p>
            <a:pPr indent="-304800" lvl="0" marL="457200" rtl="0" algn="l">
              <a:lnSpc>
                <a:spcPct val="150000"/>
              </a:lnSpc>
              <a:spcBef>
                <a:spcPts val="0"/>
              </a:spcBef>
              <a:spcAft>
                <a:spcPts val="0"/>
              </a:spcAft>
              <a:buClr>
                <a:schemeClr val="dk1"/>
              </a:buClr>
              <a:buSzPts val="1200"/>
              <a:buChar char="●"/>
            </a:pPr>
            <a:r>
              <a:rPr b="1" lang="en" sz="1300" u="sng">
                <a:solidFill>
                  <a:schemeClr val="dk1"/>
                </a:solidFill>
                <a:highlight>
                  <a:srgbClr val="FFFFFF"/>
                </a:highlight>
              </a:rPr>
              <a:t>SP Network</a:t>
            </a:r>
            <a:r>
              <a:rPr lang="en" sz="1300">
                <a:solidFill>
                  <a:schemeClr val="dk1"/>
                </a:solidFill>
                <a:highlight>
                  <a:srgbClr val="FFFFFF"/>
                </a:highlight>
              </a:rPr>
              <a:t>:</a:t>
            </a:r>
            <a:r>
              <a:rPr lang="en" sz="1200">
                <a:solidFill>
                  <a:schemeClr val="dk1"/>
                </a:solidFill>
                <a:highlight>
                  <a:srgbClr val="FFFFFF"/>
                </a:highlight>
              </a:rPr>
              <a:t> It works on an SP network structure rather than a Feistel cipher structure, as in the case of the DES algorithm.</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en" sz="1300" u="sng">
                <a:solidFill>
                  <a:schemeClr val="dk1"/>
                </a:solidFill>
                <a:highlight>
                  <a:srgbClr val="FFFFFF"/>
                </a:highlight>
              </a:rPr>
              <a:t>Key Expansion</a:t>
            </a:r>
            <a:r>
              <a:rPr lang="en" sz="1300">
                <a:solidFill>
                  <a:schemeClr val="dk1"/>
                </a:solidFill>
                <a:highlight>
                  <a:srgbClr val="FFFFFF"/>
                </a:highlight>
              </a:rPr>
              <a:t>:</a:t>
            </a:r>
            <a:r>
              <a:rPr lang="en" sz="1200">
                <a:solidFill>
                  <a:schemeClr val="dk1"/>
                </a:solidFill>
                <a:highlight>
                  <a:srgbClr val="FFFFFF"/>
                </a:highlight>
              </a:rPr>
              <a:t>It takes a single key up during the first stage, which is later expanded to multiple keys used in individual rounds.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en" sz="1300" u="sng">
                <a:solidFill>
                  <a:schemeClr val="dk1"/>
                </a:solidFill>
                <a:highlight>
                  <a:srgbClr val="FFFFFF"/>
                </a:highlight>
              </a:rPr>
              <a:t>Byte Data</a:t>
            </a:r>
            <a:r>
              <a:rPr lang="en" sz="1200">
                <a:solidFill>
                  <a:schemeClr val="dk1"/>
                </a:solidFill>
                <a:highlight>
                  <a:srgbClr val="FFFFFF"/>
                </a:highlight>
              </a:rPr>
              <a:t>: The AES encryption algorithm does operations on byte data instead of bit data. So it treats the 128-bit block size as 16 bytes during the encryption procedure.</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en" sz="1300" u="sng">
                <a:solidFill>
                  <a:schemeClr val="dk1"/>
                </a:solidFill>
                <a:highlight>
                  <a:srgbClr val="FFFFFF"/>
                </a:highlight>
              </a:rPr>
              <a:t>Key Length</a:t>
            </a:r>
            <a:r>
              <a:rPr lang="en" sz="1200">
                <a:solidFill>
                  <a:schemeClr val="dk1"/>
                </a:solidFill>
                <a:highlight>
                  <a:srgbClr val="FFFFFF"/>
                </a:highlight>
              </a:rPr>
              <a:t>: The number of rounds to be carried out depends on the length of the key being used to encrypt data. The 128-bit key size has ten rounds, the 192-bit key size has 12 rounds, and the 256-bit key size has 14 rounds.</a:t>
            </a:r>
            <a:endParaRPr sz="1200">
              <a:solidFill>
                <a:schemeClr val="dk1"/>
              </a:solidFill>
            </a:endParaRPr>
          </a:p>
        </p:txBody>
      </p:sp>
      <p:sp>
        <p:nvSpPr>
          <p:cNvPr id="514" name="Google Shape;514;p41"/>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FEATURES OF AES</a:t>
            </a:r>
            <a:endParaRPr b="1" i="0" sz="1500" u="none" cap="none" strike="noStrike">
              <a:solidFill>
                <a:srgbClr val="000000"/>
              </a:solidFill>
              <a:latin typeface="Arial"/>
              <a:ea typeface="Arial"/>
              <a:cs typeface="Arial"/>
              <a:sym typeface="Arial"/>
            </a:endParaRPr>
          </a:p>
        </p:txBody>
      </p:sp>
      <p:pic>
        <p:nvPicPr>
          <p:cNvPr id="515" name="Google Shape;515;p41"/>
          <p:cNvPicPr preferRelativeResize="0"/>
          <p:nvPr/>
        </p:nvPicPr>
        <p:blipFill>
          <a:blip r:embed="rId4">
            <a:alphaModFix/>
          </a:blip>
          <a:stretch>
            <a:fillRect/>
          </a:stretch>
        </p:blipFill>
        <p:spPr>
          <a:xfrm>
            <a:off x="3759100" y="1334538"/>
            <a:ext cx="5384893" cy="2515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9" name="Shape 519"/>
        <p:cNvGrpSpPr/>
        <p:nvPr/>
      </p:nvGrpSpPr>
      <p:grpSpPr>
        <a:xfrm>
          <a:off x="0" y="0"/>
          <a:ext cx="0" cy="0"/>
          <a:chOff x="0" y="0"/>
          <a:chExt cx="0" cy="0"/>
        </a:xfrm>
      </p:grpSpPr>
      <p:sp>
        <p:nvSpPr>
          <p:cNvPr id="520" name="Google Shape;520;p42"/>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1" name="Google Shape;521;p4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2" name="Google Shape;522;p4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3" name="Google Shape;523;p4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4" name="Google Shape;524;p4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5" name="Google Shape;525;p4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26" name="Google Shape;526;p4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27" name="Google Shape;527;p4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28" name="Google Shape;528;p42"/>
          <p:cNvSpPr txBox="1"/>
          <p:nvPr/>
        </p:nvSpPr>
        <p:spPr>
          <a:xfrm>
            <a:off x="277250" y="734275"/>
            <a:ext cx="3450000" cy="4343700"/>
          </a:xfrm>
          <a:prstGeom prst="rect">
            <a:avLst/>
          </a:prstGeom>
          <a:noFill/>
          <a:ln>
            <a:noFill/>
          </a:ln>
        </p:spPr>
        <p:txBody>
          <a:bodyPr anchorCtr="0" anchor="t" bIns="41575" lIns="41575" spcFirstLastPara="1" rIns="41575" wrap="square" tIns="41575">
            <a:spAutoFit/>
          </a:bodyPr>
          <a:lstStyle/>
          <a:p>
            <a:pPr indent="-304800" lvl="0" marL="457200" rtl="0" algn="l">
              <a:lnSpc>
                <a:spcPct val="150000"/>
              </a:lnSpc>
              <a:spcBef>
                <a:spcPts val="0"/>
              </a:spcBef>
              <a:spcAft>
                <a:spcPts val="0"/>
              </a:spcAft>
              <a:buClr>
                <a:schemeClr val="dk1"/>
              </a:buClr>
              <a:buSzPts val="1200"/>
              <a:buChar char="●"/>
            </a:pPr>
            <a:r>
              <a:rPr lang="en" sz="1350">
                <a:solidFill>
                  <a:schemeClr val="dk1"/>
                </a:solidFill>
                <a:highlight>
                  <a:srgbClr val="FFFFFF"/>
                </a:highlight>
              </a:rPr>
              <a:t>The AES algorithm uses a substitution-permutation, or SP network, with multiple rounds to produce ciphertext. </a:t>
            </a:r>
            <a:endParaRPr sz="135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350">
                <a:solidFill>
                  <a:schemeClr val="dk1"/>
                </a:solidFill>
                <a:highlight>
                  <a:srgbClr val="FFFFFF"/>
                </a:highlight>
              </a:rPr>
              <a:t>The number of rounds depends on the key size being used. </a:t>
            </a:r>
            <a:endParaRPr sz="135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350">
                <a:solidFill>
                  <a:schemeClr val="dk1"/>
                </a:solidFill>
                <a:highlight>
                  <a:srgbClr val="FFFFFF"/>
                </a:highlight>
              </a:rPr>
              <a:t>A 128-bit key size dictates ten rounds, a 192-bit key size dictates 12 rounds, and a 256-bit key size has 14 rounds. </a:t>
            </a:r>
            <a:endParaRPr sz="135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350">
                <a:solidFill>
                  <a:schemeClr val="dk1"/>
                </a:solidFill>
                <a:highlight>
                  <a:srgbClr val="FFFFFF"/>
                </a:highlight>
              </a:rPr>
              <a:t>Each of these rounds requires a round key, but since only one key is inputted into the algorithm, this key needs to be expanded to get keys for each round, including round 0.</a:t>
            </a:r>
            <a:endParaRPr sz="1200">
              <a:solidFill>
                <a:schemeClr val="dk1"/>
              </a:solidFill>
            </a:endParaRPr>
          </a:p>
        </p:txBody>
      </p:sp>
      <p:sp>
        <p:nvSpPr>
          <p:cNvPr id="529" name="Google Shape;529;p42"/>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530" name="Google Shape;530;p42"/>
          <p:cNvPicPr preferRelativeResize="0"/>
          <p:nvPr/>
        </p:nvPicPr>
        <p:blipFill>
          <a:blip r:embed="rId4">
            <a:alphaModFix/>
          </a:blip>
          <a:stretch>
            <a:fillRect/>
          </a:stretch>
        </p:blipFill>
        <p:spPr>
          <a:xfrm>
            <a:off x="3727250" y="1099626"/>
            <a:ext cx="5268515" cy="368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4" name="Shape 534"/>
        <p:cNvGrpSpPr/>
        <p:nvPr/>
      </p:nvGrpSpPr>
      <p:grpSpPr>
        <a:xfrm>
          <a:off x="0" y="0"/>
          <a:ext cx="0" cy="0"/>
          <a:chOff x="0" y="0"/>
          <a:chExt cx="0" cy="0"/>
        </a:xfrm>
      </p:grpSpPr>
      <p:sp>
        <p:nvSpPr>
          <p:cNvPr id="535" name="Google Shape;535;p43"/>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6" name="Google Shape;536;p4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7" name="Google Shape;537;p4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8" name="Google Shape;538;p4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9" name="Google Shape;539;p4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0" name="Google Shape;540;p4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41" name="Google Shape;541;p4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42" name="Google Shape;542;p4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43" name="Google Shape;543;p43"/>
          <p:cNvSpPr txBox="1"/>
          <p:nvPr/>
        </p:nvSpPr>
        <p:spPr>
          <a:xfrm>
            <a:off x="457050" y="573125"/>
            <a:ext cx="3450000" cy="291900"/>
          </a:xfrm>
          <a:prstGeom prst="rect">
            <a:avLst/>
          </a:prstGeom>
          <a:noFill/>
          <a:ln>
            <a:noFill/>
          </a:ln>
        </p:spPr>
        <p:txBody>
          <a:bodyPr anchorCtr="0" anchor="t" bIns="41575" lIns="41575" spcFirstLastPara="1" rIns="41575" wrap="square" tIns="41575">
            <a:spAutoFit/>
          </a:bodyPr>
          <a:lstStyle/>
          <a:p>
            <a:pPr indent="0" lvl="0" marL="0" rtl="0" algn="l">
              <a:lnSpc>
                <a:spcPct val="150000"/>
              </a:lnSpc>
              <a:spcBef>
                <a:spcPts val="0"/>
              </a:spcBef>
              <a:spcAft>
                <a:spcPts val="2300"/>
              </a:spcAft>
              <a:buNone/>
            </a:pPr>
            <a:r>
              <a:rPr b="1" lang="en" sz="1350">
                <a:solidFill>
                  <a:schemeClr val="dk1"/>
                </a:solidFill>
                <a:highlight>
                  <a:srgbClr val="FFFFFF"/>
                </a:highlight>
              </a:rPr>
              <a:t>Steps to be followed in each round: </a:t>
            </a:r>
            <a:endParaRPr b="1" sz="1200">
              <a:solidFill>
                <a:schemeClr val="dk1"/>
              </a:solidFill>
            </a:endParaRPr>
          </a:p>
        </p:txBody>
      </p:sp>
      <p:sp>
        <p:nvSpPr>
          <p:cNvPr id="544" name="Google Shape;544;p43"/>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545" name="Google Shape;545;p43"/>
          <p:cNvPicPr preferRelativeResize="0"/>
          <p:nvPr/>
        </p:nvPicPr>
        <p:blipFill rotWithShape="1">
          <a:blip r:embed="rId4">
            <a:alphaModFix/>
          </a:blip>
          <a:srcRect b="6664" l="3194" r="3678" t="0"/>
          <a:stretch/>
        </p:blipFill>
        <p:spPr>
          <a:xfrm>
            <a:off x="543800" y="895925"/>
            <a:ext cx="8143125" cy="396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9" name="Shape 549"/>
        <p:cNvGrpSpPr/>
        <p:nvPr/>
      </p:nvGrpSpPr>
      <p:grpSpPr>
        <a:xfrm>
          <a:off x="0" y="0"/>
          <a:ext cx="0" cy="0"/>
          <a:chOff x="0" y="0"/>
          <a:chExt cx="0" cy="0"/>
        </a:xfrm>
      </p:grpSpPr>
      <p:sp>
        <p:nvSpPr>
          <p:cNvPr id="550" name="Google Shape;550;p44"/>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51" name="Google Shape;551;p4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52" name="Google Shape;552;p4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53" name="Google Shape;553;p4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54" name="Google Shape;554;p4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55" name="Google Shape;555;p4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56" name="Google Shape;556;p4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57" name="Google Shape;557;p4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58" name="Google Shape;558;p44"/>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559" name="Google Shape;559;p44"/>
          <p:cNvPicPr preferRelativeResize="0"/>
          <p:nvPr/>
        </p:nvPicPr>
        <p:blipFill>
          <a:blip r:embed="rId4">
            <a:alphaModFix/>
          </a:blip>
          <a:stretch>
            <a:fillRect/>
          </a:stretch>
        </p:blipFill>
        <p:spPr>
          <a:xfrm>
            <a:off x="583501" y="624474"/>
            <a:ext cx="4519026" cy="449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 name="Shape 108"/>
        <p:cNvGrpSpPr/>
        <p:nvPr/>
      </p:nvGrpSpPr>
      <p:grpSpPr>
        <a:xfrm>
          <a:off x="0" y="0"/>
          <a:ext cx="0" cy="0"/>
          <a:chOff x="0" y="0"/>
          <a:chExt cx="0" cy="0"/>
        </a:xfrm>
      </p:grpSpPr>
      <p:sp>
        <p:nvSpPr>
          <p:cNvPr id="109" name="Google Shape;109;p18"/>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0" name="Google Shape;110;p1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1" name="Google Shape;111;p1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2" name="Google Shape;112;p1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3" name="Google Shape;113;p1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4" name="Google Shape;114;p1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15" name="Google Shape;115;p1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116" name="Google Shape;116;p1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117" name="Google Shape;117;p18"/>
          <p:cNvSpPr txBox="1"/>
          <p:nvPr/>
        </p:nvSpPr>
        <p:spPr>
          <a:xfrm>
            <a:off x="458500" y="882625"/>
            <a:ext cx="5251500" cy="3824400"/>
          </a:xfrm>
          <a:prstGeom prst="rect">
            <a:avLst/>
          </a:prstGeom>
          <a:noFill/>
          <a:ln>
            <a:noFill/>
          </a:ln>
        </p:spPr>
        <p:txBody>
          <a:bodyPr anchorCtr="0" anchor="t" bIns="41575" lIns="41575" spcFirstLastPara="1" rIns="41575" wrap="square" tIns="41575">
            <a:spAutoFit/>
          </a:bodyPr>
          <a:lstStyle/>
          <a:p>
            <a:pPr indent="0" lvl="0" marL="0" marR="0" rtl="0" algn="l">
              <a:lnSpc>
                <a:spcPct val="100000"/>
              </a:lnSpc>
              <a:spcBef>
                <a:spcPts val="0"/>
              </a:spcBef>
              <a:spcAft>
                <a:spcPts val="0"/>
              </a:spcAft>
              <a:buNone/>
            </a:pPr>
            <a:r>
              <a:rPr lang="en" sz="1350">
                <a:solidFill>
                  <a:srgbClr val="050000"/>
                </a:solidFill>
                <a:highlight>
                  <a:srgbClr val="FFFFFF"/>
                </a:highlight>
              </a:rPr>
              <a:t>In today’s cyber-world, there is an ever-present risk of unauthorized access to all forms of data. Most at risk is financial and payment system data that can expose the personal identifying information (PII) or payment card details of customers and clients. Encryption is crucial for protecting PII and mitigating the risks that businesses which conduct payment transactions face every minute of every day.</a:t>
            </a:r>
            <a:endParaRPr sz="1350">
              <a:solidFill>
                <a:srgbClr val="050000"/>
              </a:solidFill>
              <a:highlight>
                <a:srgbClr val="FFFFFF"/>
              </a:highlight>
            </a:endParaRPr>
          </a:p>
          <a:p>
            <a:pPr indent="0" lvl="0" marL="0" marR="0" rtl="0" algn="l">
              <a:lnSpc>
                <a:spcPct val="100000"/>
              </a:lnSpc>
              <a:spcBef>
                <a:spcPts val="0"/>
              </a:spcBef>
              <a:spcAft>
                <a:spcPts val="0"/>
              </a:spcAft>
              <a:buNone/>
            </a:pPr>
            <a:r>
              <a:t/>
            </a:r>
            <a:endParaRPr sz="1350">
              <a:solidFill>
                <a:srgbClr val="050000"/>
              </a:solidFill>
              <a:highlight>
                <a:srgbClr val="FFFFFF"/>
              </a:highlight>
            </a:endParaRPr>
          </a:p>
          <a:p>
            <a:pPr indent="0" lvl="0" marL="0" marR="0" rtl="0" algn="l">
              <a:lnSpc>
                <a:spcPct val="100000"/>
              </a:lnSpc>
              <a:spcBef>
                <a:spcPts val="0"/>
              </a:spcBef>
              <a:spcAft>
                <a:spcPts val="0"/>
              </a:spcAft>
              <a:buNone/>
            </a:pPr>
            <a:r>
              <a:t/>
            </a:r>
            <a:endParaRPr b="1" sz="1350">
              <a:solidFill>
                <a:schemeClr val="dk1"/>
              </a:solidFill>
            </a:endParaRPr>
          </a:p>
          <a:p>
            <a:pPr indent="0" lvl="0" marL="0" marR="0" rtl="0" algn="l">
              <a:lnSpc>
                <a:spcPct val="100000"/>
              </a:lnSpc>
              <a:spcBef>
                <a:spcPts val="0"/>
              </a:spcBef>
              <a:spcAft>
                <a:spcPts val="0"/>
              </a:spcAft>
              <a:buNone/>
            </a:pPr>
            <a:r>
              <a:rPr b="1" lang="en" sz="1350">
                <a:solidFill>
                  <a:schemeClr val="dk1"/>
                </a:solidFill>
              </a:rPr>
              <a:t>ENCRYPTION </a:t>
            </a:r>
            <a:r>
              <a:rPr lang="en" sz="1350">
                <a:solidFill>
                  <a:schemeClr val="dk1"/>
                </a:solidFill>
              </a:rPr>
              <a:t>is the process of converting a plain text (message) into a cipher (unreadable or scrambled) text using various mathematical formulae as algorithms.</a:t>
            </a:r>
            <a:endParaRPr sz="1350">
              <a:solidFill>
                <a:schemeClr val="dk1"/>
              </a:solidFill>
            </a:endParaRPr>
          </a:p>
          <a:p>
            <a:pPr indent="0" lvl="0" marL="0" marR="0" rtl="0" algn="l">
              <a:lnSpc>
                <a:spcPct val="100000"/>
              </a:lnSpc>
              <a:spcBef>
                <a:spcPts val="0"/>
              </a:spcBef>
              <a:spcAft>
                <a:spcPts val="0"/>
              </a:spcAft>
              <a:buNone/>
            </a:pPr>
            <a:r>
              <a:t/>
            </a:r>
            <a:endParaRPr sz="1350">
              <a:solidFill>
                <a:schemeClr val="dk1"/>
              </a:solidFill>
            </a:endParaRPr>
          </a:p>
          <a:p>
            <a:pPr indent="0" lvl="0" marL="0" marR="0" rtl="0" algn="l">
              <a:lnSpc>
                <a:spcPct val="100000"/>
              </a:lnSpc>
              <a:spcBef>
                <a:spcPts val="0"/>
              </a:spcBef>
              <a:spcAft>
                <a:spcPts val="0"/>
              </a:spcAft>
              <a:buNone/>
            </a:pPr>
            <a:r>
              <a:rPr lang="en" sz="1350">
                <a:solidFill>
                  <a:schemeClr val="dk1"/>
                </a:solidFill>
              </a:rPr>
              <a:t>Special rules or relations, called </a:t>
            </a:r>
            <a:r>
              <a:rPr b="1" lang="en" sz="1350">
                <a:solidFill>
                  <a:schemeClr val="dk1"/>
                </a:solidFill>
              </a:rPr>
              <a:t>KEYS</a:t>
            </a:r>
            <a:r>
              <a:rPr lang="en" sz="1350">
                <a:solidFill>
                  <a:schemeClr val="dk1"/>
                </a:solidFill>
              </a:rPr>
              <a:t>,</a:t>
            </a:r>
            <a:r>
              <a:rPr b="1" lang="en" sz="1350">
                <a:solidFill>
                  <a:schemeClr val="dk1"/>
                </a:solidFill>
              </a:rPr>
              <a:t> </a:t>
            </a:r>
            <a:r>
              <a:rPr lang="en" sz="1350">
                <a:solidFill>
                  <a:schemeClr val="dk1"/>
                </a:solidFill>
              </a:rPr>
              <a:t>indicate the relationship between the </a:t>
            </a:r>
            <a:r>
              <a:rPr lang="en" sz="1350">
                <a:solidFill>
                  <a:schemeClr val="dk1"/>
                </a:solidFill>
              </a:rPr>
              <a:t>original</a:t>
            </a:r>
            <a:r>
              <a:rPr lang="en" sz="1350">
                <a:solidFill>
                  <a:schemeClr val="dk1"/>
                </a:solidFill>
              </a:rPr>
              <a:t> and the </a:t>
            </a:r>
            <a:r>
              <a:rPr lang="en" sz="1350">
                <a:solidFill>
                  <a:schemeClr val="dk1"/>
                </a:solidFill>
              </a:rPr>
              <a:t>encrypted</a:t>
            </a:r>
            <a:r>
              <a:rPr lang="en" sz="1350">
                <a:solidFill>
                  <a:schemeClr val="dk1"/>
                </a:solidFill>
              </a:rPr>
              <a:t> texts. They are usually a string of numbers measured in bits. </a:t>
            </a:r>
            <a:endParaRPr sz="1350">
              <a:solidFill>
                <a:schemeClr val="dk1"/>
              </a:solidFill>
            </a:endParaRPr>
          </a:p>
          <a:p>
            <a:pPr indent="0" lvl="0" marL="0" marR="0" rtl="0" algn="l">
              <a:lnSpc>
                <a:spcPct val="100000"/>
              </a:lnSpc>
              <a:spcBef>
                <a:spcPts val="0"/>
              </a:spcBef>
              <a:spcAft>
                <a:spcPts val="0"/>
              </a:spcAft>
              <a:buNone/>
            </a:pPr>
            <a:r>
              <a:t/>
            </a:r>
            <a:endParaRPr sz="1350">
              <a:solidFill>
                <a:schemeClr val="dk1"/>
              </a:solidFill>
            </a:endParaRPr>
          </a:p>
          <a:p>
            <a:pPr indent="0" lvl="0" marL="0" marR="0" rtl="0" algn="l">
              <a:lnSpc>
                <a:spcPct val="100000"/>
              </a:lnSpc>
              <a:spcBef>
                <a:spcPts val="0"/>
              </a:spcBef>
              <a:spcAft>
                <a:spcPts val="0"/>
              </a:spcAft>
              <a:buNone/>
            </a:pPr>
            <a:r>
              <a:t/>
            </a:r>
            <a:endParaRPr sz="1350">
              <a:solidFill>
                <a:schemeClr val="dk1"/>
              </a:solidFill>
            </a:endParaRPr>
          </a:p>
        </p:txBody>
      </p:sp>
      <p:sp>
        <p:nvSpPr>
          <p:cNvPr id="118" name="Google Shape;118;p18"/>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ENCRYPTION INTRODUCTION</a:t>
            </a:r>
            <a:endParaRPr b="1" i="0" sz="1500" u="none" cap="none" strike="noStrike">
              <a:solidFill>
                <a:srgbClr val="000000"/>
              </a:solidFill>
              <a:latin typeface="Arial"/>
              <a:ea typeface="Arial"/>
              <a:cs typeface="Arial"/>
              <a:sym typeface="Arial"/>
            </a:endParaRPr>
          </a:p>
        </p:txBody>
      </p:sp>
      <p:pic>
        <p:nvPicPr>
          <p:cNvPr id="119" name="Google Shape;119;p18"/>
          <p:cNvPicPr preferRelativeResize="0"/>
          <p:nvPr/>
        </p:nvPicPr>
        <p:blipFill rotWithShape="1">
          <a:blip r:embed="rId4">
            <a:alphaModFix/>
          </a:blip>
          <a:srcRect b="8864" l="16418" r="14362" t="18174"/>
          <a:stretch/>
        </p:blipFill>
        <p:spPr>
          <a:xfrm>
            <a:off x="5889725" y="1113601"/>
            <a:ext cx="2873400" cy="3179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3" name="Shape 563"/>
        <p:cNvGrpSpPr/>
        <p:nvPr/>
      </p:nvGrpSpPr>
      <p:grpSpPr>
        <a:xfrm>
          <a:off x="0" y="0"/>
          <a:ext cx="0" cy="0"/>
          <a:chOff x="0" y="0"/>
          <a:chExt cx="0" cy="0"/>
        </a:xfrm>
      </p:grpSpPr>
      <p:sp>
        <p:nvSpPr>
          <p:cNvPr id="564" name="Google Shape;564;p45"/>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5" name="Google Shape;565;p4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6" name="Google Shape;566;p4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7" name="Google Shape;567;p4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8" name="Google Shape;568;p4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9" name="Google Shape;569;p4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70" name="Google Shape;570;p4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71" name="Google Shape;571;p4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72" name="Google Shape;572;p45"/>
          <p:cNvSpPr txBox="1"/>
          <p:nvPr/>
        </p:nvSpPr>
        <p:spPr>
          <a:xfrm>
            <a:off x="457050" y="573125"/>
            <a:ext cx="3450000" cy="291900"/>
          </a:xfrm>
          <a:prstGeom prst="rect">
            <a:avLst/>
          </a:prstGeom>
          <a:noFill/>
          <a:ln>
            <a:noFill/>
          </a:ln>
        </p:spPr>
        <p:txBody>
          <a:bodyPr anchorCtr="0" anchor="t" bIns="41575" lIns="41575" spcFirstLastPara="1" rIns="41575" wrap="square" tIns="41575">
            <a:spAutoFit/>
          </a:bodyPr>
          <a:lstStyle/>
          <a:p>
            <a:pPr indent="0" lvl="0" marL="0" rtl="0" algn="l">
              <a:lnSpc>
                <a:spcPct val="150000"/>
              </a:lnSpc>
              <a:spcBef>
                <a:spcPts val="0"/>
              </a:spcBef>
              <a:spcAft>
                <a:spcPts val="2300"/>
              </a:spcAft>
              <a:buNone/>
            </a:pPr>
            <a:r>
              <a:rPr b="1" lang="en" sz="1350">
                <a:solidFill>
                  <a:schemeClr val="dk1"/>
                </a:solidFill>
                <a:highlight>
                  <a:srgbClr val="FFFFFF"/>
                </a:highlight>
              </a:rPr>
              <a:t>Steps to be followed in each round: </a:t>
            </a:r>
            <a:endParaRPr b="1" sz="1200">
              <a:solidFill>
                <a:schemeClr val="dk1"/>
              </a:solidFill>
            </a:endParaRPr>
          </a:p>
        </p:txBody>
      </p:sp>
      <p:sp>
        <p:nvSpPr>
          <p:cNvPr id="573" name="Google Shape;573;p45"/>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574" name="Google Shape;574;p45"/>
          <p:cNvPicPr preferRelativeResize="0"/>
          <p:nvPr/>
        </p:nvPicPr>
        <p:blipFill>
          <a:blip r:embed="rId4">
            <a:alphaModFix/>
          </a:blip>
          <a:stretch>
            <a:fillRect/>
          </a:stretch>
        </p:blipFill>
        <p:spPr>
          <a:xfrm>
            <a:off x="2888975" y="982038"/>
            <a:ext cx="5632725" cy="1909200"/>
          </a:xfrm>
          <a:prstGeom prst="rect">
            <a:avLst/>
          </a:prstGeom>
          <a:noFill/>
          <a:ln>
            <a:noFill/>
          </a:ln>
        </p:spPr>
      </p:pic>
      <p:sp>
        <p:nvSpPr>
          <p:cNvPr id="575" name="Google Shape;575;p45"/>
          <p:cNvSpPr txBox="1"/>
          <p:nvPr/>
        </p:nvSpPr>
        <p:spPr>
          <a:xfrm>
            <a:off x="457050" y="1268875"/>
            <a:ext cx="1808100" cy="446400"/>
          </a:xfrm>
          <a:prstGeom prst="rect">
            <a:avLst/>
          </a:prstGeom>
          <a:solidFill>
            <a:srgbClr val="287705"/>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700">
                <a:solidFill>
                  <a:schemeClr val="lt1"/>
                </a:solidFill>
              </a:rPr>
              <a:t>Add round key</a:t>
            </a:r>
            <a:endParaRPr b="1" sz="1700">
              <a:solidFill>
                <a:schemeClr val="lt1"/>
              </a:solidFill>
            </a:endParaRPr>
          </a:p>
        </p:txBody>
      </p:sp>
      <p:pic>
        <p:nvPicPr>
          <p:cNvPr id="576" name="Google Shape;576;p45"/>
          <p:cNvPicPr preferRelativeResize="0"/>
          <p:nvPr/>
        </p:nvPicPr>
        <p:blipFill>
          <a:blip r:embed="rId5">
            <a:alphaModFix/>
          </a:blip>
          <a:stretch>
            <a:fillRect/>
          </a:stretch>
        </p:blipFill>
        <p:spPr>
          <a:xfrm>
            <a:off x="564288" y="3213976"/>
            <a:ext cx="8015424" cy="1623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 name="Shape 580"/>
        <p:cNvGrpSpPr/>
        <p:nvPr/>
      </p:nvGrpSpPr>
      <p:grpSpPr>
        <a:xfrm>
          <a:off x="0" y="0"/>
          <a:ext cx="0" cy="0"/>
          <a:chOff x="0" y="0"/>
          <a:chExt cx="0" cy="0"/>
        </a:xfrm>
      </p:grpSpPr>
      <p:sp>
        <p:nvSpPr>
          <p:cNvPr id="581" name="Google Shape;581;p46"/>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2" name="Google Shape;582;p4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3" name="Google Shape;583;p4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4" name="Google Shape;584;p4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5" name="Google Shape;585;p4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6" name="Google Shape;586;p4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87" name="Google Shape;587;p4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588" name="Google Shape;588;p4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589" name="Google Shape;589;p46"/>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590" name="Google Shape;590;p46"/>
          <p:cNvPicPr preferRelativeResize="0"/>
          <p:nvPr/>
        </p:nvPicPr>
        <p:blipFill>
          <a:blip r:embed="rId4">
            <a:alphaModFix/>
          </a:blip>
          <a:stretch>
            <a:fillRect/>
          </a:stretch>
        </p:blipFill>
        <p:spPr>
          <a:xfrm>
            <a:off x="3911800" y="633700"/>
            <a:ext cx="5100175" cy="1371575"/>
          </a:xfrm>
          <a:prstGeom prst="rect">
            <a:avLst/>
          </a:prstGeom>
          <a:noFill/>
          <a:ln>
            <a:noFill/>
          </a:ln>
        </p:spPr>
      </p:pic>
      <p:sp>
        <p:nvSpPr>
          <p:cNvPr id="591" name="Google Shape;591;p46"/>
          <p:cNvSpPr txBox="1"/>
          <p:nvPr/>
        </p:nvSpPr>
        <p:spPr>
          <a:xfrm>
            <a:off x="218675" y="542225"/>
            <a:ext cx="1741200" cy="400200"/>
          </a:xfrm>
          <a:prstGeom prst="rect">
            <a:avLst/>
          </a:prstGeom>
          <a:solidFill>
            <a:srgbClr val="1155CC"/>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chemeClr val="lt1"/>
                </a:solidFill>
              </a:rPr>
              <a:t>Sub-bytes</a:t>
            </a:r>
            <a:endParaRPr b="1">
              <a:solidFill>
                <a:schemeClr val="lt1"/>
              </a:solidFill>
            </a:endParaRPr>
          </a:p>
        </p:txBody>
      </p:sp>
      <p:pic>
        <p:nvPicPr>
          <p:cNvPr id="592" name="Google Shape;592;p46"/>
          <p:cNvPicPr preferRelativeResize="0"/>
          <p:nvPr/>
        </p:nvPicPr>
        <p:blipFill>
          <a:blip r:embed="rId5">
            <a:alphaModFix/>
          </a:blip>
          <a:stretch>
            <a:fillRect/>
          </a:stretch>
        </p:blipFill>
        <p:spPr>
          <a:xfrm>
            <a:off x="218675" y="1002912"/>
            <a:ext cx="3343324" cy="941875"/>
          </a:xfrm>
          <a:prstGeom prst="rect">
            <a:avLst/>
          </a:prstGeom>
          <a:noFill/>
          <a:ln>
            <a:noFill/>
          </a:ln>
        </p:spPr>
      </p:pic>
      <p:pic>
        <p:nvPicPr>
          <p:cNvPr id="593" name="Google Shape;593;p46"/>
          <p:cNvPicPr preferRelativeResize="0"/>
          <p:nvPr/>
        </p:nvPicPr>
        <p:blipFill>
          <a:blip r:embed="rId6">
            <a:alphaModFix/>
          </a:blip>
          <a:stretch>
            <a:fillRect/>
          </a:stretch>
        </p:blipFill>
        <p:spPr>
          <a:xfrm>
            <a:off x="971288" y="2005276"/>
            <a:ext cx="7404399" cy="309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 name="Shape 597"/>
        <p:cNvGrpSpPr/>
        <p:nvPr/>
      </p:nvGrpSpPr>
      <p:grpSpPr>
        <a:xfrm>
          <a:off x="0" y="0"/>
          <a:ext cx="0" cy="0"/>
          <a:chOff x="0" y="0"/>
          <a:chExt cx="0" cy="0"/>
        </a:xfrm>
      </p:grpSpPr>
      <p:sp>
        <p:nvSpPr>
          <p:cNvPr id="598" name="Google Shape;598;p47"/>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99" name="Google Shape;599;p4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00" name="Google Shape;600;p4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01" name="Google Shape;601;p4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02" name="Google Shape;602;p4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03" name="Google Shape;603;p4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04" name="Google Shape;604;p4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05" name="Google Shape;605;p4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06" name="Google Shape;606;p47"/>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sp>
        <p:nvSpPr>
          <p:cNvPr id="607" name="Google Shape;607;p47"/>
          <p:cNvSpPr txBox="1"/>
          <p:nvPr/>
        </p:nvSpPr>
        <p:spPr>
          <a:xfrm>
            <a:off x="4989850" y="1079775"/>
            <a:ext cx="1764000" cy="431100"/>
          </a:xfrm>
          <a:prstGeom prst="rect">
            <a:avLst/>
          </a:prstGeom>
          <a:solidFill>
            <a:srgbClr val="6D9EEB"/>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lt1"/>
                </a:solidFill>
              </a:rPr>
              <a:t>Shift Rows</a:t>
            </a:r>
            <a:endParaRPr b="1" sz="1600">
              <a:solidFill>
                <a:schemeClr val="lt1"/>
              </a:solidFill>
            </a:endParaRPr>
          </a:p>
        </p:txBody>
      </p:sp>
      <p:pic>
        <p:nvPicPr>
          <p:cNvPr id="608" name="Google Shape;608;p47"/>
          <p:cNvPicPr preferRelativeResize="0"/>
          <p:nvPr/>
        </p:nvPicPr>
        <p:blipFill>
          <a:blip r:embed="rId4">
            <a:alphaModFix/>
          </a:blip>
          <a:stretch>
            <a:fillRect/>
          </a:stretch>
        </p:blipFill>
        <p:spPr>
          <a:xfrm>
            <a:off x="3689850" y="2048425"/>
            <a:ext cx="5076600" cy="1860175"/>
          </a:xfrm>
          <a:prstGeom prst="rect">
            <a:avLst/>
          </a:prstGeom>
          <a:noFill/>
          <a:ln>
            <a:noFill/>
          </a:ln>
        </p:spPr>
      </p:pic>
      <p:pic>
        <p:nvPicPr>
          <p:cNvPr id="609" name="Google Shape;609;p47"/>
          <p:cNvPicPr preferRelativeResize="0"/>
          <p:nvPr/>
        </p:nvPicPr>
        <p:blipFill>
          <a:blip r:embed="rId5">
            <a:alphaModFix/>
          </a:blip>
          <a:stretch>
            <a:fillRect/>
          </a:stretch>
        </p:blipFill>
        <p:spPr>
          <a:xfrm>
            <a:off x="119821" y="542225"/>
            <a:ext cx="3256303" cy="4546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 name="Shape 613"/>
        <p:cNvGrpSpPr/>
        <p:nvPr/>
      </p:nvGrpSpPr>
      <p:grpSpPr>
        <a:xfrm>
          <a:off x="0" y="0"/>
          <a:ext cx="0" cy="0"/>
          <a:chOff x="0" y="0"/>
          <a:chExt cx="0" cy="0"/>
        </a:xfrm>
      </p:grpSpPr>
      <p:sp>
        <p:nvSpPr>
          <p:cNvPr id="614" name="Google Shape;614;p48"/>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15" name="Google Shape;615;p4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16" name="Google Shape;616;p4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17" name="Google Shape;617;p4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18" name="Google Shape;618;p4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19" name="Google Shape;619;p4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20" name="Google Shape;620;p4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21" name="Google Shape;621;p4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22" name="Google Shape;622;p48"/>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623" name="Google Shape;623;p48"/>
          <p:cNvPicPr preferRelativeResize="0"/>
          <p:nvPr/>
        </p:nvPicPr>
        <p:blipFill rotWithShape="1">
          <a:blip r:embed="rId4">
            <a:alphaModFix/>
          </a:blip>
          <a:srcRect b="0" l="6855" r="0" t="12899"/>
          <a:stretch/>
        </p:blipFill>
        <p:spPr>
          <a:xfrm>
            <a:off x="229538" y="542227"/>
            <a:ext cx="8684923" cy="4568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7" name="Shape 627"/>
        <p:cNvGrpSpPr/>
        <p:nvPr/>
      </p:nvGrpSpPr>
      <p:grpSpPr>
        <a:xfrm>
          <a:off x="0" y="0"/>
          <a:ext cx="0" cy="0"/>
          <a:chOff x="0" y="0"/>
          <a:chExt cx="0" cy="0"/>
        </a:xfrm>
      </p:grpSpPr>
      <p:sp>
        <p:nvSpPr>
          <p:cNvPr id="628" name="Google Shape;628;p49"/>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29" name="Google Shape;629;p49"/>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30" name="Google Shape;630;p49"/>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31" name="Google Shape;631;p49"/>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32" name="Google Shape;632;p49"/>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33" name="Google Shape;633;p49"/>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34" name="Google Shape;634;p49"/>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35" name="Google Shape;635;p49"/>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36" name="Google Shape;636;p49"/>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637" name="Google Shape;637;p49"/>
          <p:cNvPicPr preferRelativeResize="0"/>
          <p:nvPr/>
        </p:nvPicPr>
        <p:blipFill>
          <a:blip r:embed="rId4">
            <a:alphaModFix/>
          </a:blip>
          <a:stretch>
            <a:fillRect/>
          </a:stretch>
        </p:blipFill>
        <p:spPr>
          <a:xfrm>
            <a:off x="1034100" y="633700"/>
            <a:ext cx="7075798" cy="4492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1" name="Shape 641"/>
        <p:cNvGrpSpPr/>
        <p:nvPr/>
      </p:nvGrpSpPr>
      <p:grpSpPr>
        <a:xfrm>
          <a:off x="0" y="0"/>
          <a:ext cx="0" cy="0"/>
          <a:chOff x="0" y="0"/>
          <a:chExt cx="0" cy="0"/>
        </a:xfrm>
      </p:grpSpPr>
      <p:sp>
        <p:nvSpPr>
          <p:cNvPr id="642" name="Google Shape;642;p50"/>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3" name="Google Shape;643;p50"/>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4" name="Google Shape;644;p50"/>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5" name="Google Shape;645;p50"/>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6" name="Google Shape;646;p50"/>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7" name="Google Shape;647;p50"/>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48" name="Google Shape;648;p50"/>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49" name="Google Shape;649;p50"/>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50" name="Google Shape;650;p50"/>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651" name="Google Shape;651;p50"/>
          <p:cNvPicPr preferRelativeResize="0"/>
          <p:nvPr/>
        </p:nvPicPr>
        <p:blipFill>
          <a:blip r:embed="rId4">
            <a:alphaModFix/>
          </a:blip>
          <a:stretch>
            <a:fillRect/>
          </a:stretch>
        </p:blipFill>
        <p:spPr>
          <a:xfrm>
            <a:off x="152350" y="624475"/>
            <a:ext cx="4683326" cy="2207850"/>
          </a:xfrm>
          <a:prstGeom prst="rect">
            <a:avLst/>
          </a:prstGeom>
          <a:noFill/>
          <a:ln>
            <a:noFill/>
          </a:ln>
        </p:spPr>
      </p:pic>
      <p:pic>
        <p:nvPicPr>
          <p:cNvPr id="652" name="Google Shape;652;p50"/>
          <p:cNvPicPr preferRelativeResize="0"/>
          <p:nvPr/>
        </p:nvPicPr>
        <p:blipFill>
          <a:blip r:embed="rId5">
            <a:alphaModFix/>
          </a:blip>
          <a:stretch>
            <a:fillRect/>
          </a:stretch>
        </p:blipFill>
        <p:spPr>
          <a:xfrm>
            <a:off x="3772650" y="2630800"/>
            <a:ext cx="5167400" cy="242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6" name="Shape 656"/>
        <p:cNvGrpSpPr/>
        <p:nvPr/>
      </p:nvGrpSpPr>
      <p:grpSpPr>
        <a:xfrm>
          <a:off x="0" y="0"/>
          <a:ext cx="0" cy="0"/>
          <a:chOff x="0" y="0"/>
          <a:chExt cx="0" cy="0"/>
        </a:xfrm>
      </p:grpSpPr>
      <p:sp>
        <p:nvSpPr>
          <p:cNvPr id="657" name="Google Shape;657;p51"/>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58" name="Google Shape;658;p51"/>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59" name="Google Shape;659;p51"/>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60" name="Google Shape;660;p51"/>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61" name="Google Shape;661;p51"/>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62" name="Google Shape;662;p51"/>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63" name="Google Shape;663;p51"/>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64" name="Google Shape;664;p5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65" name="Google Shape;665;p51"/>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pic>
        <p:nvPicPr>
          <p:cNvPr id="666" name="Google Shape;666;p51"/>
          <p:cNvPicPr preferRelativeResize="0"/>
          <p:nvPr/>
        </p:nvPicPr>
        <p:blipFill rotWithShape="1">
          <a:blip r:embed="rId4">
            <a:alphaModFix/>
          </a:blip>
          <a:srcRect b="646" l="3715" r="7812" t="14275"/>
          <a:stretch/>
        </p:blipFill>
        <p:spPr>
          <a:xfrm>
            <a:off x="526950" y="624475"/>
            <a:ext cx="8090102" cy="4376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0" name="Shape 670"/>
        <p:cNvGrpSpPr/>
        <p:nvPr/>
      </p:nvGrpSpPr>
      <p:grpSpPr>
        <a:xfrm>
          <a:off x="0" y="0"/>
          <a:ext cx="0" cy="0"/>
          <a:chOff x="0" y="0"/>
          <a:chExt cx="0" cy="0"/>
        </a:xfrm>
      </p:grpSpPr>
      <p:sp>
        <p:nvSpPr>
          <p:cNvPr id="671" name="Google Shape;671;p52"/>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2" name="Google Shape;672;p5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3" name="Google Shape;673;p5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4" name="Google Shape;674;p5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5" name="Google Shape;675;p5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6" name="Google Shape;676;p5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77" name="Google Shape;677;p5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78" name="Google Shape;678;p5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79" name="Google Shape;679;p52"/>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sp>
        <p:nvSpPr>
          <p:cNvPr id="680" name="Google Shape;680;p52"/>
          <p:cNvSpPr txBox="1"/>
          <p:nvPr/>
        </p:nvSpPr>
        <p:spPr>
          <a:xfrm>
            <a:off x="458500" y="1334825"/>
            <a:ext cx="1514100" cy="384900"/>
          </a:xfrm>
          <a:prstGeom prst="rect">
            <a:avLst/>
          </a:prstGeom>
          <a:solidFill>
            <a:srgbClr val="E69138"/>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300">
                <a:solidFill>
                  <a:schemeClr val="lt1"/>
                </a:solidFill>
              </a:rPr>
              <a:t>Add round key:</a:t>
            </a:r>
            <a:endParaRPr b="1" sz="1300">
              <a:solidFill>
                <a:schemeClr val="lt1"/>
              </a:solidFill>
            </a:endParaRPr>
          </a:p>
        </p:txBody>
      </p:sp>
      <p:sp>
        <p:nvSpPr>
          <p:cNvPr id="681" name="Google Shape;681;p52"/>
          <p:cNvSpPr/>
          <p:nvPr/>
        </p:nvSpPr>
        <p:spPr>
          <a:xfrm>
            <a:off x="1972600" y="1412225"/>
            <a:ext cx="623700" cy="230100"/>
          </a:xfrm>
          <a:prstGeom prst="rightArrow">
            <a:avLst>
              <a:gd fmla="val 50000" name="adj1"/>
              <a:gd fmla="val 50000" name="adj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52"/>
          <p:cNvPicPr preferRelativeResize="0"/>
          <p:nvPr/>
        </p:nvPicPr>
        <p:blipFill>
          <a:blip r:embed="rId4">
            <a:alphaModFix/>
          </a:blip>
          <a:stretch>
            <a:fillRect/>
          </a:stretch>
        </p:blipFill>
        <p:spPr>
          <a:xfrm>
            <a:off x="2721123" y="683502"/>
            <a:ext cx="6158600" cy="2572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6" name="Shape 686"/>
        <p:cNvGrpSpPr/>
        <p:nvPr/>
      </p:nvGrpSpPr>
      <p:grpSpPr>
        <a:xfrm>
          <a:off x="0" y="0"/>
          <a:ext cx="0" cy="0"/>
          <a:chOff x="0" y="0"/>
          <a:chExt cx="0" cy="0"/>
        </a:xfrm>
      </p:grpSpPr>
      <p:sp>
        <p:nvSpPr>
          <p:cNvPr id="687" name="Google Shape;687;p53"/>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88" name="Google Shape;688;p5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89" name="Google Shape;689;p5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90" name="Google Shape;690;p5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91" name="Google Shape;691;p5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92" name="Google Shape;692;p5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93" name="Google Shape;693;p5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694" name="Google Shape;694;p5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695" name="Google Shape;695;p53"/>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HOW DOES AES WORK?</a:t>
            </a:r>
            <a:endParaRPr b="1" sz="1500"/>
          </a:p>
        </p:txBody>
      </p:sp>
      <p:sp>
        <p:nvSpPr>
          <p:cNvPr id="696" name="Google Shape;696;p53"/>
          <p:cNvSpPr txBox="1"/>
          <p:nvPr/>
        </p:nvSpPr>
        <p:spPr>
          <a:xfrm>
            <a:off x="458500" y="624475"/>
            <a:ext cx="1514100" cy="400200"/>
          </a:xfrm>
          <a:prstGeom prst="rect">
            <a:avLst/>
          </a:prstGeom>
          <a:solidFill>
            <a:srgbClr val="C2C2C2"/>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chemeClr val="dk1"/>
                </a:solidFill>
              </a:rPr>
              <a:t>Key expansion</a:t>
            </a:r>
            <a:endParaRPr b="1">
              <a:solidFill>
                <a:schemeClr val="dk1"/>
              </a:solidFill>
            </a:endParaRPr>
          </a:p>
        </p:txBody>
      </p:sp>
      <p:pic>
        <p:nvPicPr>
          <p:cNvPr id="697" name="Google Shape;697;p53"/>
          <p:cNvPicPr preferRelativeResize="0"/>
          <p:nvPr/>
        </p:nvPicPr>
        <p:blipFill>
          <a:blip r:embed="rId4">
            <a:alphaModFix/>
          </a:blip>
          <a:stretch>
            <a:fillRect/>
          </a:stretch>
        </p:blipFill>
        <p:spPr>
          <a:xfrm>
            <a:off x="5392750" y="1540050"/>
            <a:ext cx="3696149" cy="1826400"/>
          </a:xfrm>
          <a:prstGeom prst="rect">
            <a:avLst/>
          </a:prstGeom>
          <a:noFill/>
          <a:ln>
            <a:noFill/>
          </a:ln>
        </p:spPr>
      </p:pic>
      <p:pic>
        <p:nvPicPr>
          <p:cNvPr id="698" name="Google Shape;698;p53"/>
          <p:cNvPicPr preferRelativeResize="0"/>
          <p:nvPr/>
        </p:nvPicPr>
        <p:blipFill>
          <a:blip r:embed="rId5">
            <a:alphaModFix/>
          </a:blip>
          <a:stretch>
            <a:fillRect/>
          </a:stretch>
        </p:blipFill>
        <p:spPr>
          <a:xfrm>
            <a:off x="79300" y="1362000"/>
            <a:ext cx="5098200" cy="3035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2" name="Shape 702"/>
        <p:cNvGrpSpPr/>
        <p:nvPr/>
      </p:nvGrpSpPr>
      <p:grpSpPr>
        <a:xfrm>
          <a:off x="0" y="0"/>
          <a:ext cx="0" cy="0"/>
          <a:chOff x="0" y="0"/>
          <a:chExt cx="0" cy="0"/>
        </a:xfrm>
      </p:grpSpPr>
      <p:sp>
        <p:nvSpPr>
          <p:cNvPr id="703" name="Google Shape;703;p54"/>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04" name="Google Shape;704;p5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05" name="Google Shape;705;p5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06" name="Google Shape;706;p5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07" name="Google Shape;707;p5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08" name="Google Shape;708;p5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709" name="Google Shape;709;p5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710" name="Google Shape;710;p5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711" name="Google Shape;711;p54"/>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OUTPUT</a:t>
            </a:r>
            <a:endParaRPr b="1" sz="1500"/>
          </a:p>
        </p:txBody>
      </p:sp>
      <p:pic>
        <p:nvPicPr>
          <p:cNvPr id="712" name="Google Shape;712;p54"/>
          <p:cNvPicPr preferRelativeResize="0"/>
          <p:nvPr/>
        </p:nvPicPr>
        <p:blipFill>
          <a:blip r:embed="rId4">
            <a:alphaModFix/>
          </a:blip>
          <a:stretch>
            <a:fillRect/>
          </a:stretch>
        </p:blipFill>
        <p:spPr>
          <a:xfrm>
            <a:off x="344679" y="624471"/>
            <a:ext cx="5321175" cy="1301500"/>
          </a:xfrm>
          <a:prstGeom prst="rect">
            <a:avLst/>
          </a:prstGeom>
          <a:noFill/>
          <a:ln>
            <a:noFill/>
          </a:ln>
        </p:spPr>
      </p:pic>
      <p:pic>
        <p:nvPicPr>
          <p:cNvPr id="713" name="Google Shape;713;p54"/>
          <p:cNvPicPr preferRelativeResize="0"/>
          <p:nvPr/>
        </p:nvPicPr>
        <p:blipFill>
          <a:blip r:embed="rId5">
            <a:alphaModFix/>
          </a:blip>
          <a:stretch>
            <a:fillRect/>
          </a:stretch>
        </p:blipFill>
        <p:spPr>
          <a:xfrm>
            <a:off x="4312882" y="1925975"/>
            <a:ext cx="4670367" cy="3038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19"/>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5" name="Google Shape;125;p19"/>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6" name="Google Shape;126;p19"/>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7" name="Google Shape;127;p19"/>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8" name="Google Shape;128;p19"/>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29" name="Google Shape;129;p19"/>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30" name="Google Shape;130;p19"/>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131" name="Google Shape;131;p19"/>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132" name="Google Shape;132;p19"/>
          <p:cNvSpPr txBox="1"/>
          <p:nvPr/>
        </p:nvSpPr>
        <p:spPr>
          <a:xfrm>
            <a:off x="464589" y="1092272"/>
            <a:ext cx="3972900" cy="268800"/>
          </a:xfrm>
          <a:prstGeom prst="rect">
            <a:avLst/>
          </a:prstGeom>
          <a:noFill/>
          <a:ln>
            <a:noFill/>
          </a:ln>
        </p:spPr>
        <p:txBody>
          <a:bodyPr anchorCtr="0" anchor="t" bIns="41575" lIns="41575" spcFirstLastPara="1" rIns="41575" wrap="square" tIns="41575">
            <a:sp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33" name="Google Shape;133;p19"/>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l">
              <a:lnSpc>
                <a:spcPct val="100000"/>
              </a:lnSpc>
              <a:spcBef>
                <a:spcPts val="0"/>
              </a:spcBef>
              <a:spcAft>
                <a:spcPts val="0"/>
              </a:spcAft>
              <a:buClr>
                <a:srgbClr val="000000"/>
              </a:buClr>
              <a:buSzPts val="1500"/>
              <a:buFont typeface="Arial"/>
              <a:buNone/>
            </a:pPr>
            <a:r>
              <a:rPr b="1" lang="en" sz="1500"/>
              <a:t>HOW ENCRYPTION WORKS ?</a:t>
            </a:r>
            <a:endParaRPr b="1" i="0" sz="1500" u="none" cap="none" strike="noStrike">
              <a:solidFill>
                <a:srgbClr val="000000"/>
              </a:solidFill>
              <a:latin typeface="Arial"/>
              <a:ea typeface="Arial"/>
              <a:cs typeface="Arial"/>
              <a:sym typeface="Arial"/>
            </a:endParaRPr>
          </a:p>
        </p:txBody>
      </p:sp>
      <p:pic>
        <p:nvPicPr>
          <p:cNvPr id="134" name="Google Shape;134;p19"/>
          <p:cNvPicPr preferRelativeResize="0"/>
          <p:nvPr/>
        </p:nvPicPr>
        <p:blipFill rotWithShape="1">
          <a:blip r:embed="rId4">
            <a:alphaModFix/>
          </a:blip>
          <a:srcRect b="0" l="0" r="0" t="14096"/>
          <a:stretch/>
        </p:blipFill>
        <p:spPr>
          <a:xfrm>
            <a:off x="1471000" y="1100826"/>
            <a:ext cx="6202100" cy="3114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7" name="Shape 717"/>
        <p:cNvGrpSpPr/>
        <p:nvPr/>
      </p:nvGrpSpPr>
      <p:grpSpPr>
        <a:xfrm>
          <a:off x="0" y="0"/>
          <a:ext cx="0" cy="0"/>
          <a:chOff x="0" y="0"/>
          <a:chExt cx="0" cy="0"/>
        </a:xfrm>
      </p:grpSpPr>
      <p:sp>
        <p:nvSpPr>
          <p:cNvPr id="718" name="Google Shape;718;p55"/>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19" name="Google Shape;719;p5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20" name="Google Shape;720;p5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21" name="Google Shape;721;p5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22" name="Google Shape;722;p5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23" name="Google Shape;723;p5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724" name="Google Shape;724;p5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725" name="Google Shape;725;p5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726" name="Google Shape;726;p55"/>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OUTPUT</a:t>
            </a:r>
            <a:endParaRPr b="1" sz="1500"/>
          </a:p>
        </p:txBody>
      </p:sp>
      <p:pic>
        <p:nvPicPr>
          <p:cNvPr id="727" name="Google Shape;727;p55"/>
          <p:cNvPicPr preferRelativeResize="0"/>
          <p:nvPr/>
        </p:nvPicPr>
        <p:blipFill>
          <a:blip r:embed="rId4">
            <a:alphaModFix/>
          </a:blip>
          <a:stretch>
            <a:fillRect/>
          </a:stretch>
        </p:blipFill>
        <p:spPr>
          <a:xfrm>
            <a:off x="90625" y="542225"/>
            <a:ext cx="4670375" cy="1386890"/>
          </a:xfrm>
          <a:prstGeom prst="rect">
            <a:avLst/>
          </a:prstGeom>
          <a:noFill/>
          <a:ln>
            <a:noFill/>
          </a:ln>
        </p:spPr>
      </p:pic>
      <p:pic>
        <p:nvPicPr>
          <p:cNvPr id="728" name="Google Shape;728;p55"/>
          <p:cNvPicPr preferRelativeResize="0"/>
          <p:nvPr/>
        </p:nvPicPr>
        <p:blipFill>
          <a:blip r:embed="rId5">
            <a:alphaModFix/>
          </a:blip>
          <a:stretch>
            <a:fillRect/>
          </a:stretch>
        </p:blipFill>
        <p:spPr>
          <a:xfrm>
            <a:off x="4218975" y="1929125"/>
            <a:ext cx="4731175" cy="3097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2" name="Shape 732"/>
        <p:cNvGrpSpPr/>
        <p:nvPr/>
      </p:nvGrpSpPr>
      <p:grpSpPr>
        <a:xfrm>
          <a:off x="0" y="0"/>
          <a:ext cx="0" cy="0"/>
          <a:chOff x="0" y="0"/>
          <a:chExt cx="0" cy="0"/>
        </a:xfrm>
      </p:grpSpPr>
      <p:sp>
        <p:nvSpPr>
          <p:cNvPr id="733" name="Google Shape;733;p56"/>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4" name="Google Shape;734;p5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5" name="Google Shape;735;p5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6" name="Google Shape;736;p5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7" name="Google Shape;737;p5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38" name="Google Shape;738;p5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739" name="Google Shape;739;p5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740" name="Google Shape;740;p5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741" name="Google Shape;741;p56"/>
          <p:cNvSpPr txBox="1"/>
          <p:nvPr/>
        </p:nvSpPr>
        <p:spPr>
          <a:xfrm>
            <a:off x="2593140" y="135750"/>
            <a:ext cx="4160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OTHER </a:t>
            </a:r>
            <a:r>
              <a:rPr b="1" lang="en" sz="1500"/>
              <a:t>APPLICATIONS</a:t>
            </a:r>
            <a:endParaRPr b="1" i="0" sz="1500" u="none" cap="none" strike="noStrike">
              <a:solidFill>
                <a:srgbClr val="000000"/>
              </a:solidFill>
              <a:latin typeface="Arial"/>
              <a:ea typeface="Arial"/>
              <a:cs typeface="Arial"/>
              <a:sym typeface="Arial"/>
            </a:endParaRPr>
          </a:p>
        </p:txBody>
      </p:sp>
      <p:pic>
        <p:nvPicPr>
          <p:cNvPr id="742" name="Google Shape;742;p56"/>
          <p:cNvPicPr preferRelativeResize="0"/>
          <p:nvPr/>
        </p:nvPicPr>
        <p:blipFill>
          <a:blip r:embed="rId4">
            <a:alphaModFix/>
          </a:blip>
          <a:stretch>
            <a:fillRect/>
          </a:stretch>
        </p:blipFill>
        <p:spPr>
          <a:xfrm>
            <a:off x="376238" y="966788"/>
            <a:ext cx="8391525" cy="320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20"/>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40" name="Google Shape;140;p20"/>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41" name="Google Shape;141;p20"/>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42" name="Google Shape;142;p20"/>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43" name="Google Shape;143;p20"/>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44" name="Google Shape;144;p20"/>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45" name="Google Shape;145;p20"/>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146" name="Google Shape;146;p20"/>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147" name="Google Shape;147;p20"/>
          <p:cNvSpPr txBox="1"/>
          <p:nvPr/>
        </p:nvSpPr>
        <p:spPr>
          <a:xfrm>
            <a:off x="464603" y="1092275"/>
            <a:ext cx="6059400" cy="268800"/>
          </a:xfrm>
          <a:prstGeom prst="rect">
            <a:avLst/>
          </a:prstGeom>
          <a:noFill/>
          <a:ln>
            <a:noFill/>
          </a:ln>
        </p:spPr>
        <p:txBody>
          <a:bodyPr anchorCtr="0" anchor="t" bIns="41575" lIns="41575" spcFirstLastPara="1" rIns="41575" wrap="square" tIns="41575">
            <a:sp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48" name="Google Shape;148;p20"/>
          <p:cNvSpPr txBox="1"/>
          <p:nvPr/>
        </p:nvSpPr>
        <p:spPr>
          <a:xfrm>
            <a:off x="2379525" y="153650"/>
            <a:ext cx="40518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l">
              <a:lnSpc>
                <a:spcPct val="100000"/>
              </a:lnSpc>
              <a:spcBef>
                <a:spcPts val="0"/>
              </a:spcBef>
              <a:spcAft>
                <a:spcPts val="0"/>
              </a:spcAft>
              <a:buClr>
                <a:srgbClr val="000000"/>
              </a:buClr>
              <a:buSzPts val="1500"/>
              <a:buFont typeface="Arial"/>
              <a:buNone/>
            </a:pPr>
            <a:r>
              <a:rPr b="1" lang="en" sz="1500"/>
              <a:t>	HOW TLS WORKS: THE HANDSHAKE</a:t>
            </a:r>
            <a:endParaRPr b="1" i="0" sz="1500" u="none" cap="none" strike="noStrike">
              <a:solidFill>
                <a:srgbClr val="000000"/>
              </a:solidFill>
              <a:latin typeface="Arial"/>
              <a:ea typeface="Arial"/>
              <a:cs typeface="Arial"/>
              <a:sym typeface="Arial"/>
            </a:endParaRPr>
          </a:p>
        </p:txBody>
      </p:sp>
      <p:pic>
        <p:nvPicPr>
          <p:cNvPr id="149" name="Google Shape;149;p20"/>
          <p:cNvPicPr preferRelativeResize="0"/>
          <p:nvPr/>
        </p:nvPicPr>
        <p:blipFill>
          <a:blip r:embed="rId4">
            <a:alphaModFix/>
          </a:blip>
          <a:stretch>
            <a:fillRect/>
          </a:stretch>
        </p:blipFill>
        <p:spPr>
          <a:xfrm>
            <a:off x="6701125" y="914175"/>
            <a:ext cx="2103300" cy="1651450"/>
          </a:xfrm>
          <a:prstGeom prst="rect">
            <a:avLst/>
          </a:prstGeom>
          <a:noFill/>
          <a:ln>
            <a:noFill/>
          </a:ln>
        </p:spPr>
      </p:pic>
      <p:pic>
        <p:nvPicPr>
          <p:cNvPr id="150" name="Google Shape;150;p20"/>
          <p:cNvPicPr preferRelativeResize="0"/>
          <p:nvPr/>
        </p:nvPicPr>
        <p:blipFill>
          <a:blip r:embed="rId5">
            <a:alphaModFix/>
          </a:blip>
          <a:stretch>
            <a:fillRect/>
          </a:stretch>
        </p:blipFill>
        <p:spPr>
          <a:xfrm>
            <a:off x="6785200" y="585200"/>
            <a:ext cx="1884275" cy="230100"/>
          </a:xfrm>
          <a:prstGeom prst="rect">
            <a:avLst/>
          </a:prstGeom>
          <a:noFill/>
          <a:ln>
            <a:noFill/>
          </a:ln>
        </p:spPr>
      </p:pic>
      <p:pic>
        <p:nvPicPr>
          <p:cNvPr id="151" name="Google Shape;151;p20"/>
          <p:cNvPicPr preferRelativeResize="0"/>
          <p:nvPr/>
        </p:nvPicPr>
        <p:blipFill rotWithShape="1">
          <a:blip r:embed="rId6">
            <a:alphaModFix/>
          </a:blip>
          <a:srcRect b="12002" l="0" r="0" t="0"/>
          <a:stretch/>
        </p:blipFill>
        <p:spPr>
          <a:xfrm>
            <a:off x="6677400" y="2596825"/>
            <a:ext cx="2390400" cy="1651450"/>
          </a:xfrm>
          <a:prstGeom prst="rect">
            <a:avLst/>
          </a:prstGeom>
          <a:noFill/>
          <a:ln>
            <a:noFill/>
          </a:ln>
        </p:spPr>
      </p:pic>
      <p:pic>
        <p:nvPicPr>
          <p:cNvPr id="152" name="Google Shape;152;p20"/>
          <p:cNvPicPr preferRelativeResize="0"/>
          <p:nvPr/>
        </p:nvPicPr>
        <p:blipFill>
          <a:blip r:embed="rId7">
            <a:alphaModFix/>
          </a:blip>
          <a:stretch>
            <a:fillRect/>
          </a:stretch>
        </p:blipFill>
        <p:spPr>
          <a:xfrm>
            <a:off x="6677404" y="4248281"/>
            <a:ext cx="2262990" cy="817769"/>
          </a:xfrm>
          <a:prstGeom prst="rect">
            <a:avLst/>
          </a:prstGeom>
          <a:noFill/>
          <a:ln>
            <a:noFill/>
          </a:ln>
        </p:spPr>
      </p:pic>
      <p:sp>
        <p:nvSpPr>
          <p:cNvPr id="153" name="Google Shape;153;p20"/>
          <p:cNvSpPr/>
          <p:nvPr/>
        </p:nvSpPr>
        <p:spPr>
          <a:xfrm>
            <a:off x="7679450" y="644225"/>
            <a:ext cx="184200" cy="12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 name="Google Shape;154;p20"/>
          <p:cNvSpPr/>
          <p:nvPr/>
        </p:nvSpPr>
        <p:spPr>
          <a:xfrm>
            <a:off x="579225" y="639600"/>
            <a:ext cx="1574700" cy="6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0"/>
          <p:cNvPicPr preferRelativeResize="0"/>
          <p:nvPr/>
        </p:nvPicPr>
        <p:blipFill>
          <a:blip r:embed="rId8">
            <a:alphaModFix/>
          </a:blip>
          <a:stretch>
            <a:fillRect/>
          </a:stretch>
        </p:blipFill>
        <p:spPr>
          <a:xfrm>
            <a:off x="2241476" y="587099"/>
            <a:ext cx="849750" cy="837747"/>
          </a:xfrm>
          <a:prstGeom prst="rect">
            <a:avLst/>
          </a:prstGeom>
          <a:noFill/>
          <a:ln>
            <a:noFill/>
          </a:ln>
        </p:spPr>
      </p:pic>
      <p:sp>
        <p:nvSpPr>
          <p:cNvPr id="156" name="Google Shape;156;p20"/>
          <p:cNvSpPr/>
          <p:nvPr/>
        </p:nvSpPr>
        <p:spPr>
          <a:xfrm>
            <a:off x="3962338" y="1415775"/>
            <a:ext cx="1574700" cy="6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a:blip r:embed="rId9">
            <a:alphaModFix/>
          </a:blip>
          <a:stretch>
            <a:fillRect/>
          </a:stretch>
        </p:blipFill>
        <p:spPr>
          <a:xfrm>
            <a:off x="5537050" y="1337398"/>
            <a:ext cx="849750" cy="859400"/>
          </a:xfrm>
          <a:prstGeom prst="rect">
            <a:avLst/>
          </a:prstGeom>
          <a:noFill/>
          <a:ln>
            <a:noFill/>
          </a:ln>
        </p:spPr>
      </p:pic>
      <p:sp>
        <p:nvSpPr>
          <p:cNvPr id="158" name="Google Shape;158;p20"/>
          <p:cNvSpPr/>
          <p:nvPr/>
        </p:nvSpPr>
        <p:spPr>
          <a:xfrm>
            <a:off x="600300" y="2118575"/>
            <a:ext cx="1629600" cy="856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3962325" y="2893975"/>
            <a:ext cx="1574700" cy="738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00288" y="3642000"/>
            <a:ext cx="1574700" cy="6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907450" y="4327150"/>
            <a:ext cx="1629600" cy="738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0"/>
          <p:cNvPicPr preferRelativeResize="0"/>
          <p:nvPr/>
        </p:nvPicPr>
        <p:blipFill>
          <a:blip r:embed="rId10">
            <a:alphaModFix/>
          </a:blip>
          <a:stretch>
            <a:fillRect/>
          </a:stretch>
        </p:blipFill>
        <p:spPr>
          <a:xfrm>
            <a:off x="2241479" y="2253497"/>
            <a:ext cx="1287095" cy="645300"/>
          </a:xfrm>
          <a:prstGeom prst="rect">
            <a:avLst/>
          </a:prstGeom>
          <a:noFill/>
          <a:ln>
            <a:noFill/>
          </a:ln>
        </p:spPr>
      </p:pic>
      <p:pic>
        <p:nvPicPr>
          <p:cNvPr id="163" name="Google Shape;163;p20"/>
          <p:cNvPicPr preferRelativeResize="0"/>
          <p:nvPr/>
        </p:nvPicPr>
        <p:blipFill>
          <a:blip r:embed="rId11">
            <a:alphaModFix/>
          </a:blip>
          <a:stretch>
            <a:fillRect/>
          </a:stretch>
        </p:blipFill>
        <p:spPr>
          <a:xfrm>
            <a:off x="5611549" y="2987575"/>
            <a:ext cx="505327" cy="645300"/>
          </a:xfrm>
          <a:prstGeom prst="rect">
            <a:avLst/>
          </a:prstGeom>
          <a:noFill/>
          <a:ln>
            <a:noFill/>
          </a:ln>
        </p:spPr>
      </p:pic>
      <p:pic>
        <p:nvPicPr>
          <p:cNvPr id="164" name="Google Shape;164;p20"/>
          <p:cNvPicPr preferRelativeResize="0"/>
          <p:nvPr/>
        </p:nvPicPr>
        <p:blipFill>
          <a:blip r:embed="rId12">
            <a:alphaModFix/>
          </a:blip>
          <a:stretch>
            <a:fillRect/>
          </a:stretch>
        </p:blipFill>
        <p:spPr>
          <a:xfrm>
            <a:off x="2153925" y="3460350"/>
            <a:ext cx="849750" cy="856188"/>
          </a:xfrm>
          <a:prstGeom prst="rect">
            <a:avLst/>
          </a:prstGeom>
          <a:noFill/>
          <a:ln>
            <a:noFill/>
          </a:ln>
        </p:spPr>
      </p:pic>
      <p:pic>
        <p:nvPicPr>
          <p:cNvPr id="165" name="Google Shape;165;p20"/>
          <p:cNvPicPr preferRelativeResize="0"/>
          <p:nvPr/>
        </p:nvPicPr>
        <p:blipFill>
          <a:blip r:embed="rId13">
            <a:alphaModFix/>
          </a:blip>
          <a:stretch>
            <a:fillRect/>
          </a:stretch>
        </p:blipFill>
        <p:spPr>
          <a:xfrm>
            <a:off x="5511448" y="4509500"/>
            <a:ext cx="964325" cy="556550"/>
          </a:xfrm>
          <a:prstGeom prst="rect">
            <a:avLst/>
          </a:prstGeom>
          <a:noFill/>
          <a:ln>
            <a:noFill/>
          </a:ln>
        </p:spPr>
      </p:pic>
      <p:sp>
        <p:nvSpPr>
          <p:cNvPr id="166" name="Google Shape;166;p20"/>
          <p:cNvSpPr txBox="1"/>
          <p:nvPr/>
        </p:nvSpPr>
        <p:spPr>
          <a:xfrm>
            <a:off x="740875" y="687100"/>
            <a:ext cx="14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CLIENT ‘HELLO’</a:t>
            </a:r>
            <a:endParaRPr sz="900"/>
          </a:p>
          <a:p>
            <a:pPr indent="0" lvl="0" marL="0" rtl="0" algn="l">
              <a:spcBef>
                <a:spcPts val="0"/>
              </a:spcBef>
              <a:spcAft>
                <a:spcPts val="0"/>
              </a:spcAft>
              <a:buNone/>
            </a:pPr>
            <a:r>
              <a:rPr lang="en" sz="900"/>
              <a:t>(PUBLIC KEY)</a:t>
            </a:r>
            <a:endParaRPr sz="900"/>
          </a:p>
        </p:txBody>
      </p:sp>
      <p:sp>
        <p:nvSpPr>
          <p:cNvPr id="167" name="Google Shape;167;p20"/>
          <p:cNvSpPr txBox="1"/>
          <p:nvPr/>
        </p:nvSpPr>
        <p:spPr>
          <a:xfrm>
            <a:off x="3962350" y="1449100"/>
            <a:ext cx="162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SERVER ‘HELLO’ </a:t>
            </a:r>
            <a:endParaRPr sz="900"/>
          </a:p>
          <a:p>
            <a:pPr indent="0" lvl="0" marL="0" rtl="0" algn="l">
              <a:spcBef>
                <a:spcPts val="0"/>
              </a:spcBef>
              <a:spcAft>
                <a:spcPts val="0"/>
              </a:spcAft>
              <a:buNone/>
            </a:pPr>
            <a:r>
              <a:rPr lang="en" sz="900"/>
              <a:t>(CERTIFICATE + PUBLIC KEY)</a:t>
            </a:r>
            <a:endParaRPr sz="900"/>
          </a:p>
        </p:txBody>
      </p:sp>
      <p:sp>
        <p:nvSpPr>
          <p:cNvPr id="168" name="Google Shape;168;p20"/>
          <p:cNvSpPr txBox="1"/>
          <p:nvPr/>
        </p:nvSpPr>
        <p:spPr>
          <a:xfrm>
            <a:off x="676500" y="2101775"/>
            <a:ext cx="1574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CLIENT CREATES A </a:t>
            </a:r>
            <a:r>
              <a:rPr b="1" lang="en" sz="900"/>
              <a:t>PRE-MASTER SECRET </a:t>
            </a:r>
            <a:r>
              <a:rPr lang="en" sz="900"/>
              <a:t>USING THE SERVER’S PUBLIC KEY AND A SESSION KEY</a:t>
            </a:r>
            <a:endParaRPr sz="900"/>
          </a:p>
        </p:txBody>
      </p:sp>
      <p:sp>
        <p:nvSpPr>
          <p:cNvPr id="169" name="Google Shape;169;p20"/>
          <p:cNvSpPr txBox="1"/>
          <p:nvPr/>
        </p:nvSpPr>
        <p:spPr>
          <a:xfrm>
            <a:off x="4017375" y="2888975"/>
            <a:ext cx="151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SERVER DECRYPTS THE TEXT TO GET THE SESSION KEY USING ITS PRIVATE KEY</a:t>
            </a:r>
            <a:endParaRPr sz="900"/>
          </a:p>
        </p:txBody>
      </p:sp>
      <p:sp>
        <p:nvSpPr>
          <p:cNvPr id="170" name="Google Shape;170;p20"/>
          <p:cNvSpPr txBox="1"/>
          <p:nvPr/>
        </p:nvSpPr>
        <p:spPr>
          <a:xfrm>
            <a:off x="643550" y="3664500"/>
            <a:ext cx="1519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SERVER SENDS AN ACK USING THE SYMMETRIC KEY </a:t>
            </a:r>
            <a:endParaRPr sz="900"/>
          </a:p>
        </p:txBody>
      </p:sp>
      <p:sp>
        <p:nvSpPr>
          <p:cNvPr id="171" name="Google Shape;171;p20"/>
          <p:cNvSpPr txBox="1"/>
          <p:nvPr/>
        </p:nvSpPr>
        <p:spPr>
          <a:xfrm>
            <a:off x="3907375" y="4294775"/>
            <a:ext cx="167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NOW, BOTH SERVER AND CLIENT COMMUNICATE USING THE SYMMETRIC KEY ONLY</a:t>
            </a:r>
            <a:endParaRPr sz="900"/>
          </a:p>
        </p:txBody>
      </p:sp>
      <p:sp>
        <p:nvSpPr>
          <p:cNvPr id="172" name="Google Shape;172;p20"/>
          <p:cNvSpPr/>
          <p:nvPr/>
        </p:nvSpPr>
        <p:spPr>
          <a:xfrm>
            <a:off x="6748925" y="4979900"/>
            <a:ext cx="1728000" cy="12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0"/>
          <p:cNvSpPr/>
          <p:nvPr/>
        </p:nvSpPr>
        <p:spPr>
          <a:xfrm>
            <a:off x="6771275" y="3664500"/>
            <a:ext cx="1728000" cy="12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p21"/>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79" name="Google Shape;179;p21"/>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80" name="Google Shape;180;p21"/>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81" name="Google Shape;181;p21"/>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82" name="Google Shape;182;p21"/>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83" name="Google Shape;183;p21"/>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84" name="Google Shape;184;p21"/>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185" name="Google Shape;185;p2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186" name="Google Shape;186;p21"/>
          <p:cNvSpPr txBox="1"/>
          <p:nvPr/>
        </p:nvSpPr>
        <p:spPr>
          <a:xfrm>
            <a:off x="241612" y="3906400"/>
            <a:ext cx="8415000" cy="1122900"/>
          </a:xfrm>
          <a:prstGeom prst="rect">
            <a:avLst/>
          </a:prstGeom>
          <a:noFill/>
          <a:ln>
            <a:noFill/>
          </a:ln>
        </p:spPr>
        <p:txBody>
          <a:bodyPr anchorCtr="0" anchor="t" bIns="41575" lIns="41575" spcFirstLastPara="1" rIns="41575" wrap="square" tIns="41575">
            <a:spAutoFit/>
          </a:bodyPr>
          <a:lstStyle/>
          <a:p>
            <a:pPr indent="-314325" lvl="0" marL="457200" marR="0" rtl="0" algn="l">
              <a:lnSpc>
                <a:spcPct val="100000"/>
              </a:lnSpc>
              <a:spcBef>
                <a:spcPts val="0"/>
              </a:spcBef>
              <a:spcAft>
                <a:spcPts val="0"/>
              </a:spcAft>
              <a:buClr>
                <a:schemeClr val="dk1"/>
              </a:buClr>
              <a:buSzPts val="1350"/>
              <a:buChar char="●"/>
            </a:pPr>
            <a:r>
              <a:rPr lang="en" sz="1350">
                <a:solidFill>
                  <a:schemeClr val="dk1"/>
                </a:solidFill>
              </a:rPr>
              <a:t>In symmetric encryption, there is only one key, and all parties involved use the same key to encrypt and decrypt information. </a:t>
            </a:r>
            <a:endParaRPr sz="1350">
              <a:solidFill>
                <a:schemeClr val="dk1"/>
              </a:solidFill>
            </a:endParaRPr>
          </a:p>
          <a:p>
            <a:pPr indent="0" lvl="0" marL="457200" marR="0" rtl="0" algn="l">
              <a:lnSpc>
                <a:spcPct val="100000"/>
              </a:lnSpc>
              <a:spcBef>
                <a:spcPts val="0"/>
              </a:spcBef>
              <a:spcAft>
                <a:spcPts val="0"/>
              </a:spcAft>
              <a:buNone/>
            </a:pPr>
            <a:r>
              <a:t/>
            </a:r>
            <a:endParaRPr sz="1350">
              <a:solidFill>
                <a:schemeClr val="dk1"/>
              </a:solidFill>
            </a:endParaRPr>
          </a:p>
          <a:p>
            <a:pPr indent="-314325" lvl="0" marL="457200" marR="0" rtl="0" algn="l">
              <a:lnSpc>
                <a:spcPct val="100000"/>
              </a:lnSpc>
              <a:spcBef>
                <a:spcPts val="0"/>
              </a:spcBef>
              <a:spcAft>
                <a:spcPts val="0"/>
              </a:spcAft>
              <a:buClr>
                <a:schemeClr val="dk1"/>
              </a:buClr>
              <a:buSzPts val="1350"/>
              <a:buChar char="●"/>
            </a:pPr>
            <a:r>
              <a:rPr lang="en" sz="1350">
                <a:solidFill>
                  <a:schemeClr val="dk1"/>
                </a:solidFill>
              </a:rPr>
              <a:t>Drawback: The connection isn’t secure when the shared key is exchanged. Hence, any third party on the network could grab the shred key and listen to the encrypted message.</a:t>
            </a:r>
            <a:endParaRPr sz="1350">
              <a:solidFill>
                <a:schemeClr val="dk1"/>
              </a:solidFill>
            </a:endParaRPr>
          </a:p>
        </p:txBody>
      </p:sp>
      <p:sp>
        <p:nvSpPr>
          <p:cNvPr id="187" name="Google Shape;187;p21"/>
          <p:cNvSpPr txBox="1"/>
          <p:nvPr/>
        </p:nvSpPr>
        <p:spPr>
          <a:xfrm>
            <a:off x="30088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SYMMETRIC ENCRYPTION</a:t>
            </a:r>
            <a:endParaRPr b="1" i="0" sz="1500" u="none" cap="none" strike="noStrike">
              <a:solidFill>
                <a:srgbClr val="000000"/>
              </a:solidFill>
              <a:latin typeface="Arial"/>
              <a:ea typeface="Arial"/>
              <a:cs typeface="Arial"/>
              <a:sym typeface="Arial"/>
            </a:endParaRPr>
          </a:p>
        </p:txBody>
      </p:sp>
      <p:pic>
        <p:nvPicPr>
          <p:cNvPr id="188" name="Google Shape;188;p21"/>
          <p:cNvPicPr preferRelativeResize="0"/>
          <p:nvPr/>
        </p:nvPicPr>
        <p:blipFill rotWithShape="1">
          <a:blip r:embed="rId4">
            <a:alphaModFix/>
          </a:blip>
          <a:srcRect b="0" l="0" r="0" t="17491"/>
          <a:stretch/>
        </p:blipFill>
        <p:spPr>
          <a:xfrm>
            <a:off x="2807425" y="615800"/>
            <a:ext cx="3690476" cy="3143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sp>
        <p:nvSpPr>
          <p:cNvPr id="193" name="Google Shape;193;p22"/>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4" name="Google Shape;194;p2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5" name="Google Shape;195;p2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6" name="Google Shape;196;p2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7" name="Google Shape;197;p2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98" name="Google Shape;198;p2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99" name="Google Shape;199;p2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00" name="Google Shape;200;p2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01" name="Google Shape;201;p22"/>
          <p:cNvSpPr txBox="1"/>
          <p:nvPr/>
        </p:nvSpPr>
        <p:spPr>
          <a:xfrm>
            <a:off x="102250" y="3097500"/>
            <a:ext cx="8927100" cy="1746300"/>
          </a:xfrm>
          <a:prstGeom prst="rect">
            <a:avLst/>
          </a:prstGeom>
          <a:noFill/>
          <a:ln>
            <a:noFill/>
          </a:ln>
        </p:spPr>
        <p:txBody>
          <a:bodyPr anchorCtr="0" anchor="t" bIns="41575" lIns="41575" spcFirstLastPara="1" rIns="41575" wrap="square" tIns="41575">
            <a:spAutoFit/>
          </a:bodyPr>
          <a:lstStyle/>
          <a:p>
            <a:pPr indent="-314325" lvl="0" marL="457200" marR="0" rtl="0" algn="l">
              <a:lnSpc>
                <a:spcPct val="100000"/>
              </a:lnSpc>
              <a:spcBef>
                <a:spcPts val="0"/>
              </a:spcBef>
              <a:spcAft>
                <a:spcPts val="0"/>
              </a:spcAft>
              <a:buClr>
                <a:srgbClr val="151515"/>
              </a:buClr>
              <a:buSzPts val="1350"/>
              <a:buChar char="●"/>
            </a:pPr>
            <a:r>
              <a:rPr lang="en" sz="1350">
                <a:solidFill>
                  <a:srgbClr val="151515"/>
                </a:solidFill>
              </a:rPr>
              <a:t>In Asymmetric encryption, one key is made </a:t>
            </a:r>
            <a:r>
              <a:rPr b="1" lang="en" sz="1350">
                <a:solidFill>
                  <a:srgbClr val="151515"/>
                </a:solidFill>
              </a:rPr>
              <a:t>public</a:t>
            </a:r>
            <a:r>
              <a:rPr lang="en" sz="1350">
                <a:solidFill>
                  <a:srgbClr val="151515"/>
                </a:solidFill>
              </a:rPr>
              <a:t> so that anyone who wants to send the receiver any data, could use it for encryption, while the second key is kept </a:t>
            </a:r>
            <a:r>
              <a:rPr b="1" lang="en" sz="1350">
                <a:solidFill>
                  <a:srgbClr val="151515"/>
                </a:solidFill>
              </a:rPr>
              <a:t>private</a:t>
            </a:r>
            <a:r>
              <a:rPr lang="en" sz="1350">
                <a:solidFill>
                  <a:srgbClr val="151515"/>
                </a:solidFill>
              </a:rPr>
              <a:t> as the receiver will use it for decryption. </a:t>
            </a:r>
            <a:endParaRPr sz="1350">
              <a:solidFill>
                <a:srgbClr val="151515"/>
              </a:solidFill>
            </a:endParaRPr>
          </a:p>
          <a:p>
            <a:pPr indent="-314325" lvl="0" marL="457200" marR="0" rtl="0" algn="l">
              <a:lnSpc>
                <a:spcPct val="100000"/>
              </a:lnSpc>
              <a:spcBef>
                <a:spcPts val="0"/>
              </a:spcBef>
              <a:spcAft>
                <a:spcPts val="0"/>
              </a:spcAft>
              <a:buClr>
                <a:srgbClr val="151515"/>
              </a:buClr>
              <a:buSzPts val="1350"/>
              <a:buChar char="●"/>
            </a:pPr>
            <a:r>
              <a:rPr lang="en" sz="1350">
                <a:solidFill>
                  <a:srgbClr val="151515"/>
                </a:solidFill>
              </a:rPr>
              <a:t>It ensures that one sender wouldn’t be able to read the messages sent by another sender, even though they both have the receiver’s public key. </a:t>
            </a:r>
            <a:endParaRPr sz="1350">
              <a:solidFill>
                <a:srgbClr val="151515"/>
              </a:solidFill>
            </a:endParaRPr>
          </a:p>
          <a:p>
            <a:pPr indent="-314325" lvl="0" marL="457200" marR="0" rtl="0" algn="l">
              <a:lnSpc>
                <a:spcPct val="100000"/>
              </a:lnSpc>
              <a:spcBef>
                <a:spcPts val="0"/>
              </a:spcBef>
              <a:spcAft>
                <a:spcPts val="0"/>
              </a:spcAft>
              <a:buClr>
                <a:srgbClr val="151515"/>
              </a:buClr>
              <a:buSzPts val="1350"/>
              <a:buChar char="●"/>
            </a:pPr>
            <a:r>
              <a:rPr lang="en" sz="1350">
                <a:solidFill>
                  <a:srgbClr val="151515"/>
                </a:solidFill>
              </a:rPr>
              <a:t>It’s also close to impossible to find out which private key belongs to which public key.</a:t>
            </a:r>
            <a:endParaRPr sz="1350">
              <a:solidFill>
                <a:srgbClr val="151515"/>
              </a:solidFill>
            </a:endParaRPr>
          </a:p>
          <a:p>
            <a:pPr indent="0" lvl="0" marL="457200" marR="0" rtl="0" algn="l">
              <a:lnSpc>
                <a:spcPct val="100000"/>
              </a:lnSpc>
              <a:spcBef>
                <a:spcPts val="0"/>
              </a:spcBef>
              <a:spcAft>
                <a:spcPts val="0"/>
              </a:spcAft>
              <a:buNone/>
            </a:pPr>
            <a:r>
              <a:t/>
            </a:r>
            <a:endParaRPr sz="1350">
              <a:solidFill>
                <a:srgbClr val="151515"/>
              </a:solidFill>
            </a:endParaRPr>
          </a:p>
          <a:p>
            <a:pPr indent="-314325" lvl="0" marL="457200" marR="0" rtl="0" algn="l">
              <a:lnSpc>
                <a:spcPct val="100000"/>
              </a:lnSpc>
              <a:spcBef>
                <a:spcPts val="0"/>
              </a:spcBef>
              <a:spcAft>
                <a:spcPts val="0"/>
              </a:spcAft>
              <a:buSzPts val="1350"/>
              <a:buChar char="●"/>
            </a:pPr>
            <a:r>
              <a:rPr lang="en" sz="1350">
                <a:solidFill>
                  <a:srgbClr val="151515"/>
                </a:solidFill>
              </a:rPr>
              <a:t>Drawbacks: </a:t>
            </a:r>
            <a:r>
              <a:rPr lang="en" sz="1350">
                <a:solidFill>
                  <a:srgbClr val="383C43"/>
                </a:solidFill>
              </a:rPr>
              <a:t>It takes more computing resources and time to encrypt and decrypt information. </a:t>
            </a:r>
            <a:endParaRPr sz="1350">
              <a:solidFill>
                <a:srgbClr val="383C43"/>
              </a:solidFill>
            </a:endParaRPr>
          </a:p>
          <a:p>
            <a:pPr indent="-314325" lvl="2" marL="1371600" marR="0" rtl="0" algn="l">
              <a:lnSpc>
                <a:spcPct val="100000"/>
              </a:lnSpc>
              <a:spcBef>
                <a:spcPts val="0"/>
              </a:spcBef>
              <a:spcAft>
                <a:spcPts val="0"/>
              </a:spcAft>
              <a:buClr>
                <a:srgbClr val="383C43"/>
              </a:buClr>
              <a:buSzPts val="1350"/>
              <a:buChar char="■"/>
            </a:pPr>
            <a:r>
              <a:rPr lang="en" sz="1350">
                <a:solidFill>
                  <a:srgbClr val="383C43"/>
                </a:solidFill>
              </a:rPr>
              <a:t>Its keys have to be longer to provide the same level of security that symmetric encryption does.</a:t>
            </a:r>
            <a:endParaRPr sz="1350">
              <a:solidFill>
                <a:srgbClr val="383C43"/>
              </a:solidFill>
            </a:endParaRPr>
          </a:p>
        </p:txBody>
      </p:sp>
      <p:sp>
        <p:nvSpPr>
          <p:cNvPr id="202" name="Google Shape;202;p22"/>
          <p:cNvSpPr txBox="1"/>
          <p:nvPr/>
        </p:nvSpPr>
        <p:spPr>
          <a:xfrm>
            <a:off x="30850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A</a:t>
            </a:r>
            <a:r>
              <a:rPr b="1" lang="en" sz="1500"/>
              <a:t>SYMMETRIC ENCRYPTION</a:t>
            </a:r>
            <a:endParaRPr b="1" i="0" sz="1500" u="none" cap="none" strike="noStrike">
              <a:solidFill>
                <a:srgbClr val="000000"/>
              </a:solidFill>
              <a:latin typeface="Arial"/>
              <a:ea typeface="Arial"/>
              <a:cs typeface="Arial"/>
              <a:sym typeface="Arial"/>
            </a:endParaRPr>
          </a:p>
        </p:txBody>
      </p:sp>
      <p:pic>
        <p:nvPicPr>
          <p:cNvPr id="203" name="Google Shape;203;p22"/>
          <p:cNvPicPr preferRelativeResize="0"/>
          <p:nvPr/>
        </p:nvPicPr>
        <p:blipFill rotWithShape="1">
          <a:blip r:embed="rId4">
            <a:alphaModFix/>
          </a:blip>
          <a:srcRect b="0" l="0" r="0" t="14588"/>
          <a:stretch/>
        </p:blipFill>
        <p:spPr>
          <a:xfrm>
            <a:off x="2331005" y="615800"/>
            <a:ext cx="4762494" cy="2478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7" name="Shape 207"/>
        <p:cNvGrpSpPr/>
        <p:nvPr/>
      </p:nvGrpSpPr>
      <p:grpSpPr>
        <a:xfrm>
          <a:off x="0" y="0"/>
          <a:ext cx="0" cy="0"/>
          <a:chOff x="0" y="0"/>
          <a:chExt cx="0" cy="0"/>
        </a:xfrm>
      </p:grpSpPr>
      <p:sp>
        <p:nvSpPr>
          <p:cNvPr id="208" name="Google Shape;208;p23"/>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09" name="Google Shape;209;p2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10" name="Google Shape;210;p2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11" name="Google Shape;211;p2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12" name="Google Shape;212;p2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13" name="Google Shape;213;p2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214" name="Google Shape;214;p2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15" name="Google Shape;215;p2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16" name="Google Shape;216;p23"/>
          <p:cNvSpPr txBox="1"/>
          <p:nvPr/>
        </p:nvSpPr>
        <p:spPr>
          <a:xfrm>
            <a:off x="29326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ENCRYPTION ALGORITHMS</a:t>
            </a:r>
            <a:endParaRPr b="1" i="0" sz="1500" u="none" cap="none" strike="noStrike">
              <a:solidFill>
                <a:srgbClr val="000000"/>
              </a:solidFill>
              <a:latin typeface="Arial"/>
              <a:ea typeface="Arial"/>
              <a:cs typeface="Arial"/>
              <a:sym typeface="Arial"/>
            </a:endParaRPr>
          </a:p>
        </p:txBody>
      </p:sp>
      <p:sp>
        <p:nvSpPr>
          <p:cNvPr id="217" name="Google Shape;217;p23"/>
          <p:cNvSpPr/>
          <p:nvPr/>
        </p:nvSpPr>
        <p:spPr>
          <a:xfrm>
            <a:off x="3802943" y="14508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ENCRYPTION</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ALGORITHMS</a:t>
            </a:r>
            <a:endParaRPr sz="1000">
              <a:solidFill>
                <a:srgbClr val="FFFFFF"/>
              </a:solidFill>
              <a:latin typeface="Roboto"/>
              <a:ea typeface="Roboto"/>
              <a:cs typeface="Roboto"/>
              <a:sym typeface="Roboto"/>
            </a:endParaRPr>
          </a:p>
        </p:txBody>
      </p:sp>
      <p:sp>
        <p:nvSpPr>
          <p:cNvPr id="218" name="Google Shape;218;p23"/>
          <p:cNvSpPr/>
          <p:nvPr/>
        </p:nvSpPr>
        <p:spPr>
          <a:xfrm>
            <a:off x="5573250" y="2350550"/>
            <a:ext cx="1635000" cy="584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ASYMMETRIC ENCRYPTION ALGORITHMS</a:t>
            </a:r>
            <a:endParaRPr>
              <a:solidFill>
                <a:srgbClr val="FFFFFF"/>
              </a:solidFill>
            </a:endParaRPr>
          </a:p>
        </p:txBody>
      </p:sp>
      <p:sp>
        <p:nvSpPr>
          <p:cNvPr id="219" name="Google Shape;219;p23"/>
          <p:cNvSpPr/>
          <p:nvPr/>
        </p:nvSpPr>
        <p:spPr>
          <a:xfrm>
            <a:off x="2032650" y="2350550"/>
            <a:ext cx="1808400" cy="584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SYMMETRIC ENCRYPTION ALGORITHMS</a:t>
            </a:r>
            <a:endParaRPr>
              <a:solidFill>
                <a:srgbClr val="FFFFFF"/>
              </a:solidFill>
            </a:endParaRPr>
          </a:p>
        </p:txBody>
      </p:sp>
      <p:sp>
        <p:nvSpPr>
          <p:cNvPr id="220" name="Google Shape;220;p23"/>
          <p:cNvSpPr/>
          <p:nvPr/>
        </p:nvSpPr>
        <p:spPr>
          <a:xfrm>
            <a:off x="1187400"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DES</a:t>
            </a:r>
            <a:endParaRPr>
              <a:solidFill>
                <a:srgbClr val="FFFFFF"/>
              </a:solidFill>
            </a:endParaRPr>
          </a:p>
        </p:txBody>
      </p:sp>
      <p:sp>
        <p:nvSpPr>
          <p:cNvPr id="221" name="Google Shape;221;p23"/>
          <p:cNvSpPr/>
          <p:nvPr/>
        </p:nvSpPr>
        <p:spPr>
          <a:xfrm>
            <a:off x="2877893"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AES</a:t>
            </a:r>
            <a:endParaRPr>
              <a:solidFill>
                <a:srgbClr val="FFFFFF"/>
              </a:solidFill>
            </a:endParaRPr>
          </a:p>
        </p:txBody>
      </p:sp>
      <p:sp>
        <p:nvSpPr>
          <p:cNvPr id="222" name="Google Shape;222;p23"/>
          <p:cNvSpPr/>
          <p:nvPr/>
        </p:nvSpPr>
        <p:spPr>
          <a:xfrm>
            <a:off x="4728000"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RSA</a:t>
            </a:r>
            <a:endParaRPr>
              <a:solidFill>
                <a:srgbClr val="FFFFFF"/>
              </a:solidFill>
            </a:endParaRPr>
          </a:p>
        </p:txBody>
      </p:sp>
      <p:sp>
        <p:nvSpPr>
          <p:cNvPr id="223" name="Google Shape;223;p23"/>
          <p:cNvSpPr/>
          <p:nvPr/>
        </p:nvSpPr>
        <p:spPr>
          <a:xfrm>
            <a:off x="6418493" y="32502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DIFFIE - HELLMAN</a:t>
            </a:r>
            <a:endParaRPr>
              <a:solidFill>
                <a:srgbClr val="FFFFFF"/>
              </a:solidFill>
            </a:endParaRPr>
          </a:p>
        </p:txBody>
      </p:sp>
      <p:cxnSp>
        <p:nvCxnSpPr>
          <p:cNvPr id="224" name="Google Shape;224;p23"/>
          <p:cNvCxnSpPr>
            <a:stCxn id="217" idx="2"/>
            <a:endCxn id="218" idx="0"/>
          </p:cNvCxnSpPr>
          <p:nvPr/>
        </p:nvCxnSpPr>
        <p:spPr>
          <a:xfrm flipH="1" rot="-5400000">
            <a:off x="5252843" y="1212500"/>
            <a:ext cx="457200" cy="18189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5" name="Google Shape;225;p23"/>
          <p:cNvCxnSpPr>
            <a:stCxn id="219" idx="0"/>
            <a:endCxn id="217" idx="2"/>
          </p:cNvCxnSpPr>
          <p:nvPr/>
        </p:nvCxnSpPr>
        <p:spPr>
          <a:xfrm rot="-5400000">
            <a:off x="3525750" y="1304450"/>
            <a:ext cx="457200" cy="1635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6" name="Google Shape;226;p23"/>
          <p:cNvCxnSpPr>
            <a:stCxn id="219" idx="2"/>
            <a:endCxn id="221" idx="0"/>
          </p:cNvCxnSpPr>
          <p:nvPr/>
        </p:nvCxnSpPr>
        <p:spPr>
          <a:xfrm flipH="1" rot="-5400000">
            <a:off x="3134100" y="2737400"/>
            <a:ext cx="315600" cy="710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7" name="Google Shape;227;p23"/>
          <p:cNvCxnSpPr>
            <a:stCxn id="220" idx="0"/>
            <a:endCxn id="219" idx="2"/>
          </p:cNvCxnSpPr>
          <p:nvPr/>
        </p:nvCxnSpPr>
        <p:spPr>
          <a:xfrm rot="-5400000">
            <a:off x="2288850" y="2602253"/>
            <a:ext cx="315600" cy="980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8" name="Google Shape;228;p23"/>
          <p:cNvCxnSpPr>
            <a:stCxn id="218" idx="2"/>
            <a:endCxn id="223" idx="0"/>
          </p:cNvCxnSpPr>
          <p:nvPr/>
        </p:nvCxnSpPr>
        <p:spPr>
          <a:xfrm flipH="1" rot="-5400000">
            <a:off x="6631350" y="2694050"/>
            <a:ext cx="315600" cy="7968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9" name="Google Shape;229;p23"/>
          <p:cNvCxnSpPr>
            <a:stCxn id="222" idx="0"/>
            <a:endCxn id="218" idx="2"/>
          </p:cNvCxnSpPr>
          <p:nvPr/>
        </p:nvCxnSpPr>
        <p:spPr>
          <a:xfrm rot="-5400000">
            <a:off x="5786100" y="2645603"/>
            <a:ext cx="315600" cy="8937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3" name="Shape 233"/>
        <p:cNvGrpSpPr/>
        <p:nvPr/>
      </p:nvGrpSpPr>
      <p:grpSpPr>
        <a:xfrm>
          <a:off x="0" y="0"/>
          <a:ext cx="0" cy="0"/>
          <a:chOff x="0" y="0"/>
          <a:chExt cx="0" cy="0"/>
        </a:xfrm>
      </p:grpSpPr>
      <p:sp>
        <p:nvSpPr>
          <p:cNvPr id="234" name="Google Shape;234;p24"/>
          <p:cNvSpPr txBox="1"/>
          <p:nvPr/>
        </p:nvSpPr>
        <p:spPr>
          <a:xfrm>
            <a:off x="0" y="0"/>
            <a:ext cx="9144000" cy="51435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5" name="Google Shape;235;p2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6" name="Google Shape;236;p2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7" name="Google Shape;237;p2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8" name="Google Shape;238;p2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239" name="Google Shape;239;p2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240" name="Google Shape;240;p2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 sz="1400" u="none">
                <a:solidFill>
                  <a:srgbClr val="422C75"/>
                </a:solidFill>
                <a:latin typeface="Playfair Display"/>
                <a:ea typeface="Playfair Display"/>
                <a:cs typeface="Playfair Display"/>
                <a:sym typeface="Playfair Display"/>
              </a:rPr>
              <a:t>Go, change the world</a:t>
            </a:r>
            <a:endParaRPr/>
          </a:p>
        </p:txBody>
      </p:sp>
      <p:sp>
        <p:nvSpPr>
          <p:cNvPr id="241" name="Google Shape;241;p2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800"/>
              <a:buFont typeface="Calibri"/>
              <a:buNone/>
            </a:pPr>
            <a:fld id="{00000000-1234-1234-1234-123412341234}" type="slidenum">
              <a:rPr lang="en"/>
              <a:t>‹#›</a:t>
            </a:fld>
            <a:endParaRPr/>
          </a:p>
        </p:txBody>
      </p:sp>
      <p:sp>
        <p:nvSpPr>
          <p:cNvPr id="242" name="Google Shape;242;p24"/>
          <p:cNvSpPr txBox="1"/>
          <p:nvPr/>
        </p:nvSpPr>
        <p:spPr>
          <a:xfrm>
            <a:off x="108450" y="2049225"/>
            <a:ext cx="8927100" cy="2439000"/>
          </a:xfrm>
          <a:prstGeom prst="rect">
            <a:avLst/>
          </a:prstGeom>
          <a:noFill/>
          <a:ln>
            <a:noFill/>
          </a:ln>
        </p:spPr>
        <p:txBody>
          <a:bodyPr anchorCtr="0" anchor="t" bIns="41575" lIns="41575" spcFirstLastPara="1" rIns="41575" wrap="square" tIns="41575">
            <a:spAutoFit/>
          </a:bodyPr>
          <a:lstStyle/>
          <a:p>
            <a:pPr indent="0" lvl="0" marL="457200" marR="0" rtl="0" algn="l">
              <a:lnSpc>
                <a:spcPct val="150000"/>
              </a:lnSpc>
              <a:spcBef>
                <a:spcPts val="0"/>
              </a:spcBef>
              <a:spcAft>
                <a:spcPts val="0"/>
              </a:spcAft>
              <a:buNone/>
            </a:pPr>
            <a:r>
              <a:rPr b="1" lang="en" u="sng">
                <a:solidFill>
                  <a:srgbClr val="383C43"/>
                </a:solidFill>
              </a:rPr>
              <a:t>OBJECTIVES</a:t>
            </a:r>
            <a:endParaRPr b="1" u="sng">
              <a:solidFill>
                <a:srgbClr val="383C43"/>
              </a:solidFill>
            </a:endParaRPr>
          </a:p>
          <a:p>
            <a:pPr indent="-314325" lvl="0" marL="457200" marR="0" rtl="0" algn="l">
              <a:lnSpc>
                <a:spcPct val="150000"/>
              </a:lnSpc>
              <a:spcBef>
                <a:spcPts val="0"/>
              </a:spcBef>
              <a:spcAft>
                <a:spcPts val="0"/>
              </a:spcAft>
              <a:buClr>
                <a:srgbClr val="151515"/>
              </a:buClr>
              <a:buSzPts val="1350"/>
              <a:buChar char="●"/>
            </a:pPr>
            <a:r>
              <a:rPr lang="en" sz="1350">
                <a:solidFill>
                  <a:srgbClr val="383C43"/>
                </a:solidFill>
              </a:rPr>
              <a:t>To implement AES, RSA and Diffie </a:t>
            </a:r>
            <a:r>
              <a:rPr lang="en" sz="1350">
                <a:solidFill>
                  <a:srgbClr val="383C43"/>
                </a:solidFill>
              </a:rPr>
              <a:t>Hellman</a:t>
            </a:r>
            <a:r>
              <a:rPr lang="en" sz="1350">
                <a:solidFill>
                  <a:srgbClr val="383C43"/>
                </a:solidFill>
              </a:rPr>
              <a:t> encryption algorithms.</a:t>
            </a:r>
            <a:endParaRPr sz="1350">
              <a:solidFill>
                <a:srgbClr val="383C43"/>
              </a:solidFill>
            </a:endParaRPr>
          </a:p>
          <a:p>
            <a:pPr indent="-314325" lvl="0" marL="457200" marR="0" rtl="0" algn="l">
              <a:lnSpc>
                <a:spcPct val="150000"/>
              </a:lnSpc>
              <a:spcBef>
                <a:spcPts val="0"/>
              </a:spcBef>
              <a:spcAft>
                <a:spcPts val="0"/>
              </a:spcAft>
              <a:buClr>
                <a:srgbClr val="383C43"/>
              </a:buClr>
              <a:buSzPts val="1350"/>
              <a:buChar char="●"/>
            </a:pPr>
            <a:r>
              <a:rPr lang="en" sz="1350">
                <a:solidFill>
                  <a:srgbClr val="383C43"/>
                </a:solidFill>
              </a:rPr>
              <a:t>To understand the use of discrete mathematical concepts such as Modular </a:t>
            </a:r>
            <a:r>
              <a:rPr lang="en" sz="1350">
                <a:solidFill>
                  <a:srgbClr val="383C43"/>
                </a:solidFill>
              </a:rPr>
              <a:t>Arithmetic and </a:t>
            </a:r>
            <a:r>
              <a:rPr lang="en" sz="1350">
                <a:solidFill>
                  <a:srgbClr val="383C43"/>
                </a:solidFill>
              </a:rPr>
              <a:t>Group theory in network </a:t>
            </a:r>
            <a:r>
              <a:rPr lang="en" sz="1350">
                <a:solidFill>
                  <a:srgbClr val="383C43"/>
                </a:solidFill>
              </a:rPr>
              <a:t>protocols.</a:t>
            </a:r>
            <a:endParaRPr sz="1350">
              <a:solidFill>
                <a:srgbClr val="383C43"/>
              </a:solidFill>
            </a:endParaRPr>
          </a:p>
          <a:p>
            <a:pPr indent="0" lvl="0" marL="0" marR="0" rtl="0" algn="l">
              <a:lnSpc>
                <a:spcPct val="150000"/>
              </a:lnSpc>
              <a:spcBef>
                <a:spcPts val="0"/>
              </a:spcBef>
              <a:spcAft>
                <a:spcPts val="0"/>
              </a:spcAft>
              <a:buNone/>
            </a:pPr>
            <a:r>
              <a:t/>
            </a:r>
            <a:endParaRPr sz="1350">
              <a:solidFill>
                <a:srgbClr val="383C43"/>
              </a:solidFill>
            </a:endParaRPr>
          </a:p>
          <a:p>
            <a:pPr indent="0" lvl="0" marL="0" marR="0" rtl="0" algn="l">
              <a:lnSpc>
                <a:spcPct val="150000"/>
              </a:lnSpc>
              <a:spcBef>
                <a:spcPts val="0"/>
              </a:spcBef>
              <a:spcAft>
                <a:spcPts val="0"/>
              </a:spcAft>
              <a:buNone/>
            </a:pPr>
            <a:r>
              <a:rPr lang="en" sz="1350">
                <a:solidFill>
                  <a:srgbClr val="383C43"/>
                </a:solidFill>
              </a:rPr>
              <a:t>	</a:t>
            </a:r>
            <a:r>
              <a:rPr b="1" lang="en" u="sng">
                <a:solidFill>
                  <a:srgbClr val="383C43"/>
                </a:solidFill>
              </a:rPr>
              <a:t>REQUIREMENTS</a:t>
            </a:r>
            <a:endParaRPr b="1" u="sng">
              <a:solidFill>
                <a:srgbClr val="383C43"/>
              </a:solidFill>
            </a:endParaRPr>
          </a:p>
          <a:p>
            <a:pPr indent="-304800" lvl="0" marL="457200" marR="0" rtl="0" algn="l">
              <a:lnSpc>
                <a:spcPct val="150000"/>
              </a:lnSpc>
              <a:spcBef>
                <a:spcPts val="0"/>
              </a:spcBef>
              <a:spcAft>
                <a:spcPts val="0"/>
              </a:spcAft>
              <a:buClr>
                <a:srgbClr val="383C43"/>
              </a:buClr>
              <a:buSzPts val="1200"/>
              <a:buChar char="●"/>
            </a:pPr>
            <a:r>
              <a:rPr lang="en" sz="1200">
                <a:solidFill>
                  <a:srgbClr val="383C43"/>
                </a:solidFill>
              </a:rPr>
              <a:t>C++ compiler </a:t>
            </a:r>
            <a:endParaRPr sz="1200">
              <a:solidFill>
                <a:srgbClr val="383C43"/>
              </a:solidFill>
            </a:endParaRPr>
          </a:p>
          <a:p>
            <a:pPr indent="-304800" lvl="0" marL="457200" marR="0" rtl="0" algn="l">
              <a:lnSpc>
                <a:spcPct val="150000"/>
              </a:lnSpc>
              <a:spcBef>
                <a:spcPts val="0"/>
              </a:spcBef>
              <a:spcAft>
                <a:spcPts val="0"/>
              </a:spcAft>
              <a:buClr>
                <a:srgbClr val="383C43"/>
              </a:buClr>
              <a:buSzPts val="1200"/>
              <a:buChar char="●"/>
            </a:pPr>
            <a:r>
              <a:rPr lang="en" sz="1200">
                <a:solidFill>
                  <a:srgbClr val="383C43"/>
                </a:solidFill>
              </a:rPr>
              <a:t>MATLAB</a:t>
            </a:r>
            <a:endParaRPr sz="1200">
              <a:solidFill>
                <a:srgbClr val="383C43"/>
              </a:solidFill>
            </a:endParaRPr>
          </a:p>
        </p:txBody>
      </p:sp>
      <p:sp>
        <p:nvSpPr>
          <p:cNvPr id="243" name="Google Shape;243;p24"/>
          <p:cNvSpPr txBox="1"/>
          <p:nvPr/>
        </p:nvSpPr>
        <p:spPr>
          <a:xfrm>
            <a:off x="3085092" y="153654"/>
            <a:ext cx="3278700" cy="315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41575" lIns="41575" spcFirstLastPara="1" rIns="41575" wrap="square" tIns="41575">
            <a:spAutoFit/>
          </a:bodyPr>
          <a:lstStyle/>
          <a:p>
            <a:pPr indent="0" lvl="0" marL="0" marR="0" rtl="0" algn="ctr">
              <a:lnSpc>
                <a:spcPct val="100000"/>
              </a:lnSpc>
              <a:spcBef>
                <a:spcPts val="0"/>
              </a:spcBef>
              <a:spcAft>
                <a:spcPts val="0"/>
              </a:spcAft>
              <a:buClr>
                <a:srgbClr val="000000"/>
              </a:buClr>
              <a:buSzPts val="1500"/>
              <a:buFont typeface="Arial"/>
              <a:buNone/>
            </a:pPr>
            <a:r>
              <a:rPr b="1" lang="en" sz="1500"/>
              <a:t>PROBLEM STATEMENT</a:t>
            </a:r>
            <a:endParaRPr b="1" i="0" sz="1500" u="none" cap="none" strike="noStrike">
              <a:solidFill>
                <a:srgbClr val="000000"/>
              </a:solidFill>
              <a:latin typeface="Arial"/>
              <a:ea typeface="Arial"/>
              <a:cs typeface="Arial"/>
              <a:sym typeface="Arial"/>
            </a:endParaRPr>
          </a:p>
        </p:txBody>
      </p:sp>
      <p:sp>
        <p:nvSpPr>
          <p:cNvPr id="244" name="Google Shape;244;p24"/>
          <p:cNvSpPr txBox="1"/>
          <p:nvPr/>
        </p:nvSpPr>
        <p:spPr>
          <a:xfrm>
            <a:off x="339950" y="683500"/>
            <a:ext cx="8769000" cy="130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u="sng"/>
              <a:t>PROBLEM STATEMENT</a:t>
            </a:r>
            <a:endParaRPr b="1" u="sng"/>
          </a:p>
          <a:p>
            <a:pPr indent="0" lvl="0" marL="0" rtl="0" algn="l">
              <a:lnSpc>
                <a:spcPct val="150000"/>
              </a:lnSpc>
              <a:spcBef>
                <a:spcPts val="0"/>
              </a:spcBef>
              <a:spcAft>
                <a:spcPts val="0"/>
              </a:spcAft>
              <a:buNone/>
            </a:pPr>
            <a:r>
              <a:rPr lang="en" sz="1300"/>
              <a:t>Transfer of information and data over internet is vulnerable to various security threats and unauthorized access. </a:t>
            </a:r>
            <a:r>
              <a:rPr lang="en" sz="1300"/>
              <a:t>Transmission</a:t>
            </a:r>
            <a:r>
              <a:rPr lang="en" sz="1300"/>
              <a:t> of confidential and sensitive information among different networks is possible without compromise due to data </a:t>
            </a:r>
            <a:r>
              <a:rPr lang="en" sz="1300"/>
              <a:t>encryption</a:t>
            </a:r>
            <a:r>
              <a:rPr lang="en" sz="1300"/>
              <a:t>.</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